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6858000" cx="9144000"/>
  <p:notesSz cx="6858000" cy="9144000"/>
  <p:embeddedFontLst>
    <p:embeddedFont>
      <p:font typeface="Tahoma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Tahoma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Tahoma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"/>
          <p:cNvSpPr txBox="1"/>
          <p:nvPr>
            <p:ph type="ctrTitle"/>
          </p:nvPr>
        </p:nvSpPr>
        <p:spPr>
          <a:xfrm>
            <a:off x="455613" y="1920875"/>
            <a:ext cx="8226425" cy="1736725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68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2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"/>
          <p:cNvSpPr txBox="1"/>
          <p:nvPr>
            <p:ph idx="11" type="ftr"/>
          </p:nvPr>
        </p:nvSpPr>
        <p:spPr>
          <a:xfrm>
            <a:off x="3124200" y="624205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2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76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0" name="Google Shape;140;p12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2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76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20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84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12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2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2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2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1" type="body"/>
          </p:nvPr>
        </p:nvSpPr>
        <p:spPr>
          <a:xfrm>
            <a:off x="0" y="1598613"/>
            <a:ext cx="44958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2" type="body"/>
          </p:nvPr>
        </p:nvSpPr>
        <p:spPr>
          <a:xfrm>
            <a:off x="4648200" y="1598613"/>
            <a:ext cx="44958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3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4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760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2070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6" name="Google Shape;156;p14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4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4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4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and Text" type="objAndTx">
  <p:cSld name="OBJECT_AND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"/>
          <p:cNvSpPr txBox="1"/>
          <p:nvPr>
            <p:ph idx="1" type="body"/>
          </p:nvPr>
        </p:nvSpPr>
        <p:spPr>
          <a:xfrm>
            <a:off x="0" y="1598613"/>
            <a:ext cx="44958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6"/>
          <p:cNvSpPr txBox="1"/>
          <p:nvPr>
            <p:ph idx="2" type="body"/>
          </p:nvPr>
        </p:nvSpPr>
        <p:spPr>
          <a:xfrm>
            <a:off x="4648200" y="1598613"/>
            <a:ext cx="44958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6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 txBox="1"/>
          <p:nvPr>
            <p:ph type="title"/>
          </p:nvPr>
        </p:nvSpPr>
        <p:spPr>
          <a:xfrm rot="5400000">
            <a:off x="5089525" y="2041525"/>
            <a:ext cx="5822950" cy="2286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"/>
          <p:cNvSpPr txBox="1"/>
          <p:nvPr>
            <p:ph idx="1" type="body"/>
          </p:nvPr>
        </p:nvSpPr>
        <p:spPr>
          <a:xfrm rot="5400000">
            <a:off x="441325" y="-168275"/>
            <a:ext cx="5822950" cy="6705600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7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8"/>
          <p:cNvSpPr txBox="1"/>
          <p:nvPr>
            <p:ph idx="1" type="body"/>
          </p:nvPr>
        </p:nvSpPr>
        <p:spPr>
          <a:xfrm rot="5400000">
            <a:off x="2323307" y="-724694"/>
            <a:ext cx="4497387" cy="9144000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0045" lvl="0" marL="4572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2pPr>
            <a:lvl3pPr indent="-360044" lvl="2" marL="13716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4pPr>
            <a:lvl5pPr indent="-360045" lvl="4" marL="2286000" algn="l">
              <a:spcBef>
                <a:spcPts val="360"/>
              </a:spcBef>
              <a:spcAft>
                <a:spcPts val="0"/>
              </a:spcAft>
              <a:buSzPts val="207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8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9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1" name="Google Shape;121;p9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38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15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2" name="Google Shape;122;p9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9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0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2280" lvl="0" marL="457200" algn="l">
              <a:spcBef>
                <a:spcPts val="640"/>
              </a:spcBef>
              <a:spcAft>
                <a:spcPts val="0"/>
              </a:spcAft>
              <a:buSzPts val="368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▪"/>
              <a:defRPr sz="2800"/>
            </a:lvl2pPr>
            <a:lvl3pPr indent="-403860" lvl="2" marL="1371600" algn="l">
              <a:spcBef>
                <a:spcPts val="480"/>
              </a:spcBef>
              <a:spcAft>
                <a:spcPts val="0"/>
              </a:spcAft>
              <a:buSzPts val="276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▪"/>
              <a:defRPr sz="2000"/>
            </a:lvl4pPr>
            <a:lvl5pPr indent="-374650" lvl="4" marL="2286000" algn="l">
              <a:spcBef>
                <a:spcPts val="400"/>
              </a:spcBef>
              <a:spcAft>
                <a:spcPts val="0"/>
              </a:spcAft>
              <a:buSzPts val="23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8" name="Google Shape;128;p10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SzPts val="1380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15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29" name="Google Shape;129;p10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0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0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1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1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1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image" Target="../media/image24.jp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14161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42412" cy="6856412"/>
            <a:chOff x="0" y="0"/>
            <a:chExt cx="5759" cy="4319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5758" cy="1043"/>
            </a:xfrm>
            <a:custGeom>
              <a:rect b="b" l="l" r="r" t="t"/>
              <a:pathLst>
                <a:path extrusionOk="0" h="1043" w="5740">
                  <a:moveTo>
                    <a:pt x="5740" y="1043"/>
                  </a:moveTo>
                  <a:lnTo>
                    <a:pt x="0" y="1043"/>
                  </a:lnTo>
                  <a:lnTo>
                    <a:pt x="0" y="0"/>
                  </a:lnTo>
                  <a:lnTo>
                    <a:pt x="5740" y="0"/>
                  </a:lnTo>
                  <a:lnTo>
                    <a:pt x="5740" y="1043"/>
                  </a:lnTo>
                  <a:lnTo>
                    <a:pt x="5740" y="104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47476B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" name="Google Shape;8;p1"/>
            <p:cNvGrpSpPr/>
            <p:nvPr/>
          </p:nvGrpSpPr>
          <p:grpSpPr>
            <a:xfrm>
              <a:off x="0" y="0"/>
              <a:ext cx="5759" cy="4319"/>
              <a:chOff x="0" y="0"/>
              <a:chExt cx="5759" cy="4319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" y="1040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8587D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0" y="3988"/>
                <a:ext cx="5758" cy="42"/>
              </a:xfrm>
              <a:custGeom>
                <a:rect b="b" l="l" r="r" t="t"/>
                <a:pathLst>
                  <a:path extrusionOk="0" h="42" w="5740">
                    <a:moveTo>
                      <a:pt x="0" y="42"/>
                    </a:moveTo>
                    <a:lnTo>
                      <a:pt x="5740" y="42"/>
                    </a:lnTo>
                    <a:lnTo>
                      <a:pt x="5740" y="0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0" y="42"/>
                    </a:lnTo>
                    <a:close/>
                  </a:path>
                </a:pathLst>
              </a:custGeom>
              <a:gradFill>
                <a:gsLst>
                  <a:gs pos="0">
                    <a:srgbClr val="656590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0" y="3665"/>
                <a:ext cx="5758" cy="30"/>
              </a:xfrm>
              <a:custGeom>
                <a:rect b="b" l="l" r="r" t="t"/>
                <a:pathLst>
                  <a:path extrusionOk="0" h="30" w="5740">
                    <a:moveTo>
                      <a:pt x="0" y="30"/>
                    </a:moveTo>
                    <a:lnTo>
                      <a:pt x="5740" y="30"/>
                    </a:lnTo>
                    <a:lnTo>
                      <a:pt x="574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adFill>
                <a:gsLst>
                  <a:gs pos="0">
                    <a:srgbClr val="656590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0" y="3364"/>
                <a:ext cx="5758" cy="30"/>
              </a:xfrm>
              <a:custGeom>
                <a:rect b="b" l="l" r="r" t="t"/>
                <a:pathLst>
                  <a:path extrusionOk="0" h="30" w="5740">
                    <a:moveTo>
                      <a:pt x="0" y="30"/>
                    </a:moveTo>
                    <a:lnTo>
                      <a:pt x="5740" y="30"/>
                    </a:lnTo>
                    <a:lnTo>
                      <a:pt x="574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adFill>
                <a:gsLst>
                  <a:gs pos="0">
                    <a:srgbClr val="61618B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1"/>
              <p:cNvSpPr/>
              <p:nvPr/>
            </p:nvSpPr>
            <p:spPr>
              <a:xfrm>
                <a:off x="0" y="3105"/>
                <a:ext cx="5758" cy="31"/>
              </a:xfrm>
              <a:custGeom>
                <a:rect b="b" l="l" r="r" t="t"/>
                <a:pathLst>
                  <a:path extrusionOk="0" h="30" w="5740">
                    <a:moveTo>
                      <a:pt x="0" y="30"/>
                    </a:moveTo>
                    <a:lnTo>
                      <a:pt x="5740" y="30"/>
                    </a:lnTo>
                    <a:lnTo>
                      <a:pt x="5740" y="0"/>
                    </a:lnTo>
                    <a:lnTo>
                      <a:pt x="0" y="0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adFill>
                <a:gsLst>
                  <a:gs pos="0">
                    <a:srgbClr val="61618B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0" y="2859"/>
                <a:ext cx="5758" cy="36"/>
              </a:xfrm>
              <a:custGeom>
                <a:rect b="b" l="l" r="r" t="t"/>
                <a:pathLst>
                  <a:path extrusionOk="0" h="36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5740" y="36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5E86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0" y="2644"/>
                <a:ext cx="5758" cy="30"/>
              </a:xfrm>
              <a:custGeom>
                <a:rect b="b" l="l" r="r" t="t"/>
                <a:pathLst>
                  <a:path extrusionOk="0" h="30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740" y="30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5E86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0" y="2433"/>
                <a:ext cx="5758" cy="36"/>
              </a:xfrm>
              <a:custGeom>
                <a:rect b="b" l="l" r="r" t="t"/>
                <a:pathLst>
                  <a:path extrusionOk="0" h="36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36"/>
                    </a:lnTo>
                    <a:lnTo>
                      <a:pt x="5740" y="36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B5B82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0" y="2259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B5B82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0" y="2090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8587D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0" y="1928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0" y="1645"/>
                <a:ext cx="5758" cy="12"/>
              </a:xfrm>
              <a:custGeom>
                <a:rect b="b" l="l" r="r" t="t"/>
                <a:pathLst>
                  <a:path extrusionOk="0" h="12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5740" y="12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0" y="1778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0" y="1520"/>
                <a:ext cx="5758" cy="12"/>
              </a:xfrm>
              <a:custGeom>
                <a:rect b="b" l="l" r="r" t="t"/>
                <a:pathLst>
                  <a:path extrusionOk="0" h="12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5740" y="12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0" y="1394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0" y="1280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0" y="1177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0" y="24"/>
                <a:ext cx="5758" cy="30"/>
              </a:xfrm>
              <a:custGeom>
                <a:rect b="b" l="l" r="r" t="t"/>
                <a:pathLst>
                  <a:path extrusionOk="0" h="30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30"/>
                    </a:lnTo>
                    <a:lnTo>
                      <a:pt x="5740" y="30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6590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0" y="186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56590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0" y="475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5E86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0" y="337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61618B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0" y="600"/>
                <a:ext cx="5758" cy="24"/>
              </a:xfrm>
              <a:custGeom>
                <a:rect b="b" l="l" r="r" t="t"/>
                <a:pathLst>
                  <a:path extrusionOk="0" h="24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740" y="24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45479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1"/>
              <p:cNvSpPr/>
              <p:nvPr/>
            </p:nvSpPr>
            <p:spPr>
              <a:xfrm>
                <a:off x="0" y="727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8587D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0" y="841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8587D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0" y="943"/>
                <a:ext cx="5758" cy="18"/>
              </a:xfrm>
              <a:custGeom>
                <a:rect b="b" l="l" r="r" t="t"/>
                <a:pathLst>
                  <a:path extrusionOk="0" h="18" w="5740">
                    <a:moveTo>
                      <a:pt x="5740" y="0"/>
                    </a:moveTo>
                    <a:lnTo>
                      <a:pt x="0" y="0"/>
                    </a:lnTo>
                    <a:lnTo>
                      <a:pt x="0" y="18"/>
                    </a:lnTo>
                    <a:lnTo>
                      <a:pt x="5740" y="18"/>
                    </a:lnTo>
                    <a:lnTo>
                      <a:pt x="5740" y="0"/>
                    </a:lnTo>
                    <a:lnTo>
                      <a:pt x="574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8587D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4" name="Google Shape;34;p1"/>
              <p:cNvGrpSpPr/>
              <p:nvPr/>
            </p:nvGrpSpPr>
            <p:grpSpPr>
              <a:xfrm>
                <a:off x="0" y="0"/>
                <a:ext cx="5758" cy="1045"/>
                <a:chOff x="0" y="0"/>
                <a:chExt cx="5758" cy="1045"/>
              </a:xfrm>
            </p:grpSpPr>
            <p:sp>
              <p:nvSpPr>
                <p:cNvPr id="35" name="Google Shape;35;p1"/>
                <p:cNvSpPr/>
                <p:nvPr/>
              </p:nvSpPr>
              <p:spPr>
                <a:xfrm>
                  <a:off x="2849" y="0"/>
                  <a:ext cx="42" cy="1045"/>
                </a:xfrm>
                <a:custGeom>
                  <a:rect b="b" l="l" r="r" t="t"/>
                  <a:pathLst>
                    <a:path extrusionOk="0" h="1043" w="42">
                      <a:moveTo>
                        <a:pt x="18" y="1043"/>
                      </a:moveTo>
                      <a:lnTo>
                        <a:pt x="42" y="1043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" name="Google Shape;36;p1"/>
                <p:cNvSpPr/>
                <p:nvPr/>
              </p:nvSpPr>
              <p:spPr>
                <a:xfrm>
                  <a:off x="2400" y="0"/>
                  <a:ext cx="155" cy="1045"/>
                </a:xfrm>
                <a:custGeom>
                  <a:rect b="b" l="l" r="r" t="t"/>
                  <a:pathLst>
                    <a:path extrusionOk="0" h="1043" w="155">
                      <a:moveTo>
                        <a:pt x="131" y="1043"/>
                      </a:moveTo>
                      <a:lnTo>
                        <a:pt x="155" y="1043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113" y="1043"/>
                      </a:lnTo>
                      <a:lnTo>
                        <a:pt x="131" y="1043"/>
                      </a:lnTo>
                      <a:lnTo>
                        <a:pt x="131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1"/>
                <p:cNvSpPr/>
                <p:nvPr/>
              </p:nvSpPr>
              <p:spPr>
                <a:xfrm>
                  <a:off x="1967" y="0"/>
                  <a:ext cx="240" cy="1045"/>
                </a:xfrm>
                <a:custGeom>
                  <a:rect b="b" l="l" r="r" t="t"/>
                  <a:pathLst>
                    <a:path extrusionOk="0" h="1043" w="239">
                      <a:moveTo>
                        <a:pt x="221" y="1043"/>
                      </a:moveTo>
                      <a:lnTo>
                        <a:pt x="239" y="1043"/>
                      </a:lnTo>
                      <a:lnTo>
                        <a:pt x="36" y="0"/>
                      </a:lnTo>
                      <a:lnTo>
                        <a:pt x="0" y="0"/>
                      </a:lnTo>
                      <a:lnTo>
                        <a:pt x="203" y="1043"/>
                      </a:lnTo>
                      <a:lnTo>
                        <a:pt x="221" y="1043"/>
                      </a:lnTo>
                      <a:lnTo>
                        <a:pt x="221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8;p1"/>
                <p:cNvSpPr/>
                <p:nvPr/>
              </p:nvSpPr>
              <p:spPr>
                <a:xfrm>
                  <a:off x="1554" y="0"/>
                  <a:ext cx="353" cy="1045"/>
                </a:xfrm>
                <a:custGeom>
                  <a:rect b="b" l="l" r="r" t="t"/>
                  <a:pathLst>
                    <a:path extrusionOk="0" h="1043" w="352">
                      <a:moveTo>
                        <a:pt x="334" y="1043"/>
                      </a:moveTo>
                      <a:lnTo>
                        <a:pt x="352" y="10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311" y="1043"/>
                      </a:lnTo>
                      <a:lnTo>
                        <a:pt x="334" y="1043"/>
                      </a:lnTo>
                      <a:lnTo>
                        <a:pt x="334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39;p1"/>
                <p:cNvSpPr/>
                <p:nvPr/>
              </p:nvSpPr>
              <p:spPr>
                <a:xfrm>
                  <a:off x="1134" y="0"/>
                  <a:ext cx="450" cy="1045"/>
                </a:xfrm>
                <a:custGeom>
                  <a:rect b="b" l="l" r="r" t="t"/>
                  <a:pathLst>
                    <a:path extrusionOk="0" h="1043" w="449">
                      <a:moveTo>
                        <a:pt x="425" y="1043"/>
                      </a:moveTo>
                      <a:lnTo>
                        <a:pt x="449" y="1043"/>
                      </a:lnTo>
                      <a:lnTo>
                        <a:pt x="42" y="0"/>
                      </a:lnTo>
                      <a:lnTo>
                        <a:pt x="0" y="0"/>
                      </a:lnTo>
                      <a:lnTo>
                        <a:pt x="407" y="1043"/>
                      </a:lnTo>
                      <a:lnTo>
                        <a:pt x="425" y="1043"/>
                      </a:lnTo>
                      <a:lnTo>
                        <a:pt x="425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40;p1"/>
                <p:cNvSpPr/>
                <p:nvPr/>
              </p:nvSpPr>
              <p:spPr>
                <a:xfrm>
                  <a:off x="714" y="0"/>
                  <a:ext cx="540" cy="1045"/>
                </a:xfrm>
                <a:custGeom>
                  <a:rect b="b" l="l" r="r" t="t"/>
                  <a:pathLst>
                    <a:path extrusionOk="0" h="1043" w="538">
                      <a:moveTo>
                        <a:pt x="520" y="1043"/>
                      </a:moveTo>
                      <a:lnTo>
                        <a:pt x="538" y="1043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496" y="1043"/>
                      </a:lnTo>
                      <a:lnTo>
                        <a:pt x="520" y="1043"/>
                      </a:lnTo>
                      <a:lnTo>
                        <a:pt x="520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41;p1"/>
                <p:cNvSpPr/>
                <p:nvPr/>
              </p:nvSpPr>
              <p:spPr>
                <a:xfrm>
                  <a:off x="306" y="0"/>
                  <a:ext cx="642" cy="1045"/>
                </a:xfrm>
                <a:custGeom>
                  <a:rect b="b" l="l" r="r" t="t"/>
                  <a:pathLst>
                    <a:path extrusionOk="0" h="1043" w="640">
                      <a:moveTo>
                        <a:pt x="622" y="1043"/>
                      </a:moveTo>
                      <a:lnTo>
                        <a:pt x="640" y="1043"/>
                      </a:lnTo>
                      <a:lnTo>
                        <a:pt x="48" y="0"/>
                      </a:lnTo>
                      <a:lnTo>
                        <a:pt x="0" y="0"/>
                      </a:lnTo>
                      <a:lnTo>
                        <a:pt x="598" y="1043"/>
                      </a:lnTo>
                      <a:lnTo>
                        <a:pt x="622" y="1043"/>
                      </a:lnTo>
                      <a:lnTo>
                        <a:pt x="622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Google Shape;42;p1"/>
                <p:cNvSpPr/>
                <p:nvPr/>
              </p:nvSpPr>
              <p:spPr>
                <a:xfrm>
                  <a:off x="0" y="108"/>
                  <a:ext cx="630" cy="937"/>
                </a:xfrm>
                <a:custGeom>
                  <a:rect b="b" l="l" r="r" t="t"/>
                  <a:pathLst>
                    <a:path extrusionOk="0" h="935" w="628">
                      <a:moveTo>
                        <a:pt x="604" y="935"/>
                      </a:moveTo>
                      <a:lnTo>
                        <a:pt x="628" y="935"/>
                      </a:lnTo>
                      <a:lnTo>
                        <a:pt x="0" y="0"/>
                      </a:lnTo>
                      <a:lnTo>
                        <a:pt x="0" y="66"/>
                      </a:lnTo>
                      <a:lnTo>
                        <a:pt x="580" y="935"/>
                      </a:lnTo>
                      <a:lnTo>
                        <a:pt x="604" y="935"/>
                      </a:lnTo>
                      <a:lnTo>
                        <a:pt x="604" y="93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p1"/>
                <p:cNvSpPr/>
                <p:nvPr/>
              </p:nvSpPr>
              <p:spPr>
                <a:xfrm>
                  <a:off x="3191" y="0"/>
                  <a:ext cx="155" cy="1045"/>
                </a:xfrm>
                <a:custGeom>
                  <a:rect b="b" l="l" r="r" t="t"/>
                  <a:pathLst>
                    <a:path extrusionOk="0" h="1043" w="155">
                      <a:moveTo>
                        <a:pt x="18" y="1043"/>
                      </a:moveTo>
                      <a:lnTo>
                        <a:pt x="42" y="1043"/>
                      </a:lnTo>
                      <a:lnTo>
                        <a:pt x="155" y="0"/>
                      </a:lnTo>
                      <a:lnTo>
                        <a:pt x="114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44;p1"/>
                <p:cNvSpPr/>
                <p:nvPr/>
              </p:nvSpPr>
              <p:spPr>
                <a:xfrm>
                  <a:off x="3533" y="0"/>
                  <a:ext cx="240" cy="1045"/>
                </a:xfrm>
                <a:custGeom>
                  <a:rect b="b" l="l" r="r" t="t"/>
                  <a:pathLst>
                    <a:path extrusionOk="0" h="1043" w="239">
                      <a:moveTo>
                        <a:pt x="18" y="1043"/>
                      </a:moveTo>
                      <a:lnTo>
                        <a:pt x="36" y="1043"/>
                      </a:lnTo>
                      <a:lnTo>
                        <a:pt x="239" y="0"/>
                      </a:lnTo>
                      <a:lnTo>
                        <a:pt x="203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1"/>
                <p:cNvSpPr/>
                <p:nvPr/>
              </p:nvSpPr>
              <p:spPr>
                <a:xfrm>
                  <a:off x="3821" y="0"/>
                  <a:ext cx="359" cy="1045"/>
                </a:xfrm>
                <a:custGeom>
                  <a:rect b="b" l="l" r="r" t="t"/>
                  <a:pathLst>
                    <a:path extrusionOk="0" h="1043" w="358">
                      <a:moveTo>
                        <a:pt x="24" y="1043"/>
                      </a:moveTo>
                      <a:lnTo>
                        <a:pt x="42" y="1043"/>
                      </a:lnTo>
                      <a:lnTo>
                        <a:pt x="358" y="0"/>
                      </a:lnTo>
                      <a:lnTo>
                        <a:pt x="317" y="0"/>
                      </a:lnTo>
                      <a:lnTo>
                        <a:pt x="0" y="1043"/>
                      </a:lnTo>
                      <a:lnTo>
                        <a:pt x="24" y="1043"/>
                      </a:lnTo>
                      <a:lnTo>
                        <a:pt x="24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1"/>
                <p:cNvSpPr/>
                <p:nvPr/>
              </p:nvSpPr>
              <p:spPr>
                <a:xfrm>
                  <a:off x="4139" y="0"/>
                  <a:ext cx="449" cy="1045"/>
                </a:xfrm>
                <a:custGeom>
                  <a:rect b="b" l="l" r="r" t="t"/>
                  <a:pathLst>
                    <a:path extrusionOk="0" h="1043" w="448">
                      <a:moveTo>
                        <a:pt x="18" y="1043"/>
                      </a:moveTo>
                      <a:lnTo>
                        <a:pt x="41" y="1043"/>
                      </a:lnTo>
                      <a:lnTo>
                        <a:pt x="448" y="0"/>
                      </a:lnTo>
                      <a:lnTo>
                        <a:pt x="406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1"/>
                <p:cNvSpPr/>
                <p:nvPr/>
              </p:nvSpPr>
              <p:spPr>
                <a:xfrm>
                  <a:off x="4480" y="0"/>
                  <a:ext cx="541" cy="1045"/>
                </a:xfrm>
                <a:custGeom>
                  <a:rect b="b" l="l" r="r" t="t"/>
                  <a:pathLst>
                    <a:path extrusionOk="0" h="1043" w="539">
                      <a:moveTo>
                        <a:pt x="18" y="1043"/>
                      </a:moveTo>
                      <a:lnTo>
                        <a:pt x="42" y="1043"/>
                      </a:lnTo>
                      <a:lnTo>
                        <a:pt x="539" y="0"/>
                      </a:lnTo>
                      <a:lnTo>
                        <a:pt x="497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1"/>
                <p:cNvSpPr/>
                <p:nvPr/>
              </p:nvSpPr>
              <p:spPr>
                <a:xfrm>
                  <a:off x="4768" y="0"/>
                  <a:ext cx="642" cy="1045"/>
                </a:xfrm>
                <a:custGeom>
                  <a:rect b="b" l="l" r="r" t="t"/>
                  <a:pathLst>
                    <a:path extrusionOk="0" h="1043" w="640">
                      <a:moveTo>
                        <a:pt x="18" y="1043"/>
                      </a:moveTo>
                      <a:lnTo>
                        <a:pt x="42" y="1043"/>
                      </a:lnTo>
                      <a:lnTo>
                        <a:pt x="640" y="0"/>
                      </a:lnTo>
                      <a:lnTo>
                        <a:pt x="592" y="0"/>
                      </a:lnTo>
                      <a:lnTo>
                        <a:pt x="0" y="1043"/>
                      </a:lnTo>
                      <a:lnTo>
                        <a:pt x="18" y="1043"/>
                      </a:lnTo>
                      <a:lnTo>
                        <a:pt x="18" y="104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1"/>
                <p:cNvSpPr/>
                <p:nvPr/>
              </p:nvSpPr>
              <p:spPr>
                <a:xfrm>
                  <a:off x="5086" y="48"/>
                  <a:ext cx="672" cy="997"/>
                </a:xfrm>
                <a:custGeom>
                  <a:rect b="b" l="l" r="r" t="t"/>
                  <a:pathLst>
                    <a:path extrusionOk="0" h="995" w="670">
                      <a:moveTo>
                        <a:pt x="24" y="995"/>
                      </a:moveTo>
                      <a:lnTo>
                        <a:pt x="48" y="995"/>
                      </a:lnTo>
                      <a:lnTo>
                        <a:pt x="670" y="72"/>
                      </a:lnTo>
                      <a:lnTo>
                        <a:pt x="670" y="0"/>
                      </a:lnTo>
                      <a:lnTo>
                        <a:pt x="0" y="995"/>
                      </a:lnTo>
                      <a:lnTo>
                        <a:pt x="24" y="995"/>
                      </a:lnTo>
                      <a:lnTo>
                        <a:pt x="24" y="995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1"/>
                    </a:gs>
                    <a:gs pos="100000">
                      <a:srgbClr val="4B4B6B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" name="Google Shape;50;p1"/>
              <p:cNvGrpSpPr/>
              <p:nvPr/>
            </p:nvGrpSpPr>
            <p:grpSpPr>
              <a:xfrm>
                <a:off x="0" y="558"/>
                <a:ext cx="5758" cy="487"/>
                <a:chOff x="0" y="558"/>
                <a:chExt cx="5758" cy="487"/>
              </a:xfrm>
            </p:grpSpPr>
            <p:sp>
              <p:nvSpPr>
                <p:cNvPr id="51" name="Google Shape;51;p1"/>
                <p:cNvSpPr/>
                <p:nvPr/>
              </p:nvSpPr>
              <p:spPr>
                <a:xfrm>
                  <a:off x="0" y="618"/>
                  <a:ext cx="306" cy="427"/>
                </a:xfrm>
                <a:custGeom>
                  <a:rect b="b" l="l" r="r" t="t"/>
                  <a:pathLst>
                    <a:path extrusionOk="0" h="426" w="305">
                      <a:moveTo>
                        <a:pt x="281" y="426"/>
                      </a:moveTo>
                      <a:lnTo>
                        <a:pt x="305" y="426"/>
                      </a:lnTo>
                      <a:lnTo>
                        <a:pt x="0" y="0"/>
                      </a:lnTo>
                      <a:lnTo>
                        <a:pt x="0" y="66"/>
                      </a:lnTo>
                      <a:lnTo>
                        <a:pt x="251" y="426"/>
                      </a:lnTo>
                      <a:lnTo>
                        <a:pt x="281" y="42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52;p1"/>
                <p:cNvSpPr/>
                <p:nvPr/>
              </p:nvSpPr>
              <p:spPr>
                <a:xfrm>
                  <a:off x="5410" y="558"/>
                  <a:ext cx="348" cy="487"/>
                </a:xfrm>
                <a:custGeom>
                  <a:rect b="b" l="l" r="r" t="t"/>
                  <a:pathLst>
                    <a:path extrusionOk="0" h="486" w="347">
                      <a:moveTo>
                        <a:pt x="24" y="486"/>
                      </a:moveTo>
                      <a:lnTo>
                        <a:pt x="48" y="486"/>
                      </a:lnTo>
                      <a:lnTo>
                        <a:pt x="347" y="72"/>
                      </a:lnTo>
                      <a:lnTo>
                        <a:pt x="347" y="0"/>
                      </a:lnTo>
                      <a:lnTo>
                        <a:pt x="0" y="486"/>
                      </a:lnTo>
                      <a:lnTo>
                        <a:pt x="24" y="48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" name="Google Shape;53;p1"/>
              <p:cNvGrpSpPr/>
              <p:nvPr/>
            </p:nvGrpSpPr>
            <p:grpSpPr>
              <a:xfrm>
                <a:off x="264" y="1039"/>
                <a:ext cx="5200" cy="3280"/>
                <a:chOff x="264" y="1039"/>
                <a:chExt cx="5200" cy="3280"/>
              </a:xfrm>
            </p:grpSpPr>
            <p:sp>
              <p:nvSpPr>
                <p:cNvPr id="54" name="Google Shape;54;p1"/>
                <p:cNvSpPr/>
                <p:nvPr/>
              </p:nvSpPr>
              <p:spPr>
                <a:xfrm>
                  <a:off x="2849" y="1039"/>
                  <a:ext cx="42" cy="3280"/>
                </a:xfrm>
                <a:custGeom>
                  <a:rect b="b" l="l" r="r" t="t"/>
                  <a:pathLst>
                    <a:path extrusionOk="0" h="3273" w="42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0" y="3273"/>
                      </a:lnTo>
                      <a:lnTo>
                        <a:pt x="42" y="3273"/>
                      </a:lnTo>
                      <a:lnTo>
                        <a:pt x="4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55;p1"/>
                <p:cNvSpPr/>
                <p:nvPr/>
              </p:nvSpPr>
              <p:spPr>
                <a:xfrm>
                  <a:off x="2154" y="1039"/>
                  <a:ext cx="401" cy="3280"/>
                </a:xfrm>
                <a:custGeom>
                  <a:rect b="b" l="l" r="r" t="t"/>
                  <a:pathLst>
                    <a:path extrusionOk="0" h="3273" w="400">
                      <a:moveTo>
                        <a:pt x="376" y="0"/>
                      </a:moveTo>
                      <a:lnTo>
                        <a:pt x="358" y="0"/>
                      </a:lnTo>
                      <a:lnTo>
                        <a:pt x="0" y="3273"/>
                      </a:lnTo>
                      <a:lnTo>
                        <a:pt x="41" y="3273"/>
                      </a:lnTo>
                      <a:lnTo>
                        <a:pt x="400" y="0"/>
                      </a:lnTo>
                      <a:lnTo>
                        <a:pt x="376" y="0"/>
                      </a:lnTo>
                      <a:lnTo>
                        <a:pt x="37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Google Shape;56;p1"/>
                <p:cNvSpPr/>
                <p:nvPr/>
              </p:nvSpPr>
              <p:spPr>
                <a:xfrm>
                  <a:off x="1530" y="1039"/>
                  <a:ext cx="677" cy="3280"/>
                </a:xfrm>
                <a:custGeom>
                  <a:rect b="b" l="l" r="r" t="t"/>
                  <a:pathLst>
                    <a:path extrusionOk="0" h="3273" w="675">
                      <a:moveTo>
                        <a:pt x="657" y="0"/>
                      </a:moveTo>
                      <a:lnTo>
                        <a:pt x="639" y="0"/>
                      </a:lnTo>
                      <a:lnTo>
                        <a:pt x="0" y="3273"/>
                      </a:lnTo>
                      <a:lnTo>
                        <a:pt x="42" y="3273"/>
                      </a:lnTo>
                      <a:lnTo>
                        <a:pt x="675" y="0"/>
                      </a:lnTo>
                      <a:lnTo>
                        <a:pt x="657" y="0"/>
                      </a:lnTo>
                      <a:lnTo>
                        <a:pt x="65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Google Shape;57;p1"/>
                <p:cNvSpPr/>
                <p:nvPr/>
              </p:nvSpPr>
              <p:spPr>
                <a:xfrm>
                  <a:off x="876" y="1039"/>
                  <a:ext cx="1031" cy="3280"/>
                </a:xfrm>
                <a:custGeom>
                  <a:rect b="b" l="l" r="r" t="t"/>
                  <a:pathLst>
                    <a:path extrusionOk="0" h="3280" w="1031">
                      <a:moveTo>
                        <a:pt x="1013" y="0"/>
                      </a:moveTo>
                      <a:lnTo>
                        <a:pt x="990" y="0"/>
                      </a:lnTo>
                      <a:lnTo>
                        <a:pt x="0" y="3280"/>
                      </a:lnTo>
                      <a:lnTo>
                        <a:pt x="42" y="3280"/>
                      </a:lnTo>
                      <a:lnTo>
                        <a:pt x="1031" y="4"/>
                      </a:lnTo>
                      <a:lnTo>
                        <a:pt x="1013" y="0"/>
                      </a:lnTo>
                      <a:lnTo>
                        <a:pt x="101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58;p1"/>
                <p:cNvSpPr/>
                <p:nvPr/>
              </p:nvSpPr>
              <p:spPr>
                <a:xfrm>
                  <a:off x="264" y="1039"/>
                  <a:ext cx="1319" cy="3280"/>
                </a:xfrm>
                <a:custGeom>
                  <a:rect b="b" l="l" r="r" t="t"/>
                  <a:pathLst>
                    <a:path extrusionOk="0" h="3280" w="1319">
                      <a:moveTo>
                        <a:pt x="1296" y="0"/>
                      </a:moveTo>
                      <a:lnTo>
                        <a:pt x="1278" y="0"/>
                      </a:lnTo>
                      <a:lnTo>
                        <a:pt x="0" y="3280"/>
                      </a:lnTo>
                      <a:lnTo>
                        <a:pt x="42" y="3280"/>
                      </a:lnTo>
                      <a:lnTo>
                        <a:pt x="1319" y="5"/>
                      </a:lnTo>
                      <a:lnTo>
                        <a:pt x="1296" y="0"/>
                      </a:lnTo>
                      <a:lnTo>
                        <a:pt x="129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p1"/>
                <p:cNvSpPr/>
                <p:nvPr/>
              </p:nvSpPr>
              <p:spPr>
                <a:xfrm>
                  <a:off x="3191" y="1039"/>
                  <a:ext cx="402" cy="3280"/>
                </a:xfrm>
                <a:custGeom>
                  <a:rect b="b" l="l" r="r" t="t"/>
                  <a:pathLst>
                    <a:path extrusionOk="0" h="3273" w="401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359" y="3273"/>
                      </a:lnTo>
                      <a:lnTo>
                        <a:pt x="401" y="3273"/>
                      </a:lnTo>
                      <a:lnTo>
                        <a:pt x="42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0;p1"/>
                <p:cNvSpPr/>
                <p:nvPr/>
              </p:nvSpPr>
              <p:spPr>
                <a:xfrm>
                  <a:off x="3533" y="1039"/>
                  <a:ext cx="677" cy="3280"/>
                </a:xfrm>
                <a:custGeom>
                  <a:rect b="b" l="l" r="r" t="t"/>
                  <a:pathLst>
                    <a:path extrusionOk="0" h="3273" w="675">
                      <a:moveTo>
                        <a:pt x="18" y="0"/>
                      </a:moveTo>
                      <a:lnTo>
                        <a:pt x="0" y="0"/>
                      </a:lnTo>
                      <a:lnTo>
                        <a:pt x="640" y="3273"/>
                      </a:lnTo>
                      <a:lnTo>
                        <a:pt x="675" y="3273"/>
                      </a:lnTo>
                      <a:lnTo>
                        <a:pt x="36" y="0"/>
                      </a:lnTo>
                      <a:lnTo>
                        <a:pt x="18" y="0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61;p1"/>
                <p:cNvSpPr/>
                <p:nvPr/>
              </p:nvSpPr>
              <p:spPr>
                <a:xfrm>
                  <a:off x="3822" y="1039"/>
                  <a:ext cx="1036" cy="3280"/>
                </a:xfrm>
                <a:custGeom>
                  <a:rect b="b" l="l" r="r" t="t"/>
                  <a:pathLst>
                    <a:path extrusionOk="0" h="3280" w="1036">
                      <a:moveTo>
                        <a:pt x="23" y="0"/>
                      </a:moveTo>
                      <a:lnTo>
                        <a:pt x="0" y="5"/>
                      </a:lnTo>
                      <a:lnTo>
                        <a:pt x="994" y="3280"/>
                      </a:lnTo>
                      <a:lnTo>
                        <a:pt x="1036" y="3280"/>
                      </a:lnTo>
                      <a:lnTo>
                        <a:pt x="41" y="0"/>
                      </a:lnTo>
                      <a:lnTo>
                        <a:pt x="23" y="0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62;p1"/>
                <p:cNvSpPr/>
                <p:nvPr/>
              </p:nvSpPr>
              <p:spPr>
                <a:xfrm>
                  <a:off x="4137" y="1039"/>
                  <a:ext cx="1327" cy="3280"/>
                </a:xfrm>
                <a:custGeom>
                  <a:rect b="b" l="l" r="r" t="t"/>
                  <a:pathLst>
                    <a:path extrusionOk="0" h="3280" w="1327">
                      <a:moveTo>
                        <a:pt x="20" y="0"/>
                      </a:moveTo>
                      <a:lnTo>
                        <a:pt x="0" y="7"/>
                      </a:lnTo>
                      <a:lnTo>
                        <a:pt x="1285" y="3280"/>
                      </a:lnTo>
                      <a:lnTo>
                        <a:pt x="1327" y="3280"/>
                      </a:lnTo>
                      <a:lnTo>
                        <a:pt x="43" y="0"/>
                      </a:lnTo>
                      <a:lnTo>
                        <a:pt x="20" y="0"/>
                      </a:lnTo>
                      <a:lnTo>
                        <a:pt x="2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B4B6B"/>
                    </a:gs>
                    <a:gs pos="100000">
                      <a:schemeClr val="dk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800" u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" name="Google Shape;63;p1"/>
              <p:cNvSpPr/>
              <p:nvPr/>
            </p:nvSpPr>
            <p:spPr>
              <a:xfrm>
                <a:off x="0" y="1039"/>
                <a:ext cx="1254" cy="2632"/>
              </a:xfrm>
              <a:custGeom>
                <a:rect b="b" l="l" r="r" t="t"/>
                <a:pathLst>
                  <a:path extrusionOk="0" h="2632" w="1254">
                    <a:moveTo>
                      <a:pt x="1236" y="0"/>
                    </a:moveTo>
                    <a:lnTo>
                      <a:pt x="1212" y="0"/>
                    </a:lnTo>
                    <a:lnTo>
                      <a:pt x="0" y="2542"/>
                    </a:lnTo>
                    <a:lnTo>
                      <a:pt x="0" y="2632"/>
                    </a:lnTo>
                    <a:lnTo>
                      <a:pt x="1254" y="7"/>
                    </a:lnTo>
                    <a:lnTo>
                      <a:pt x="1236" y="0"/>
                    </a:lnTo>
                    <a:lnTo>
                      <a:pt x="1236" y="0"/>
                    </a:lnTo>
                    <a:close/>
                  </a:path>
                </a:pathLst>
              </a:custGeom>
              <a:gradFill>
                <a:gsLst>
                  <a:gs pos="0">
                    <a:srgbClr val="4B4B6B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1"/>
              <p:cNvSpPr/>
              <p:nvPr/>
            </p:nvSpPr>
            <p:spPr>
              <a:xfrm>
                <a:off x="0" y="1039"/>
                <a:ext cx="948" cy="1676"/>
              </a:xfrm>
              <a:custGeom>
                <a:rect b="b" l="l" r="r" t="t"/>
                <a:pathLst>
                  <a:path extrusionOk="0" h="1676" w="948">
                    <a:moveTo>
                      <a:pt x="930" y="0"/>
                    </a:moveTo>
                    <a:lnTo>
                      <a:pt x="906" y="0"/>
                    </a:lnTo>
                    <a:lnTo>
                      <a:pt x="0" y="1593"/>
                    </a:lnTo>
                    <a:lnTo>
                      <a:pt x="0" y="1676"/>
                    </a:lnTo>
                    <a:lnTo>
                      <a:pt x="948" y="5"/>
                    </a:lnTo>
                    <a:lnTo>
                      <a:pt x="9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1"/>
              <p:cNvSpPr/>
              <p:nvPr/>
            </p:nvSpPr>
            <p:spPr>
              <a:xfrm>
                <a:off x="0" y="1039"/>
                <a:ext cx="629" cy="937"/>
              </a:xfrm>
              <a:custGeom>
                <a:rect b="b" l="l" r="r" t="t"/>
                <a:pathLst>
                  <a:path extrusionOk="0" h="937" w="629">
                    <a:moveTo>
                      <a:pt x="606" y="0"/>
                    </a:moveTo>
                    <a:lnTo>
                      <a:pt x="582" y="0"/>
                    </a:lnTo>
                    <a:lnTo>
                      <a:pt x="0" y="871"/>
                    </a:lnTo>
                    <a:lnTo>
                      <a:pt x="0" y="937"/>
                    </a:lnTo>
                    <a:lnTo>
                      <a:pt x="629" y="4"/>
                    </a:lnTo>
                    <a:lnTo>
                      <a:pt x="60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"/>
              <p:cNvSpPr/>
              <p:nvPr/>
            </p:nvSpPr>
            <p:spPr>
              <a:xfrm>
                <a:off x="0" y="1039"/>
                <a:ext cx="305" cy="427"/>
              </a:xfrm>
              <a:custGeom>
                <a:rect b="b" l="l" r="r" t="t"/>
                <a:pathLst>
                  <a:path extrusionOk="0" h="427" w="305">
                    <a:moveTo>
                      <a:pt x="282" y="0"/>
                    </a:moveTo>
                    <a:lnTo>
                      <a:pt x="252" y="0"/>
                    </a:lnTo>
                    <a:lnTo>
                      <a:pt x="0" y="361"/>
                    </a:lnTo>
                    <a:lnTo>
                      <a:pt x="0" y="427"/>
                    </a:lnTo>
                    <a:lnTo>
                      <a:pt x="305" y="5"/>
                    </a:lnTo>
                    <a:lnTo>
                      <a:pt x="28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"/>
              <p:cNvSpPr/>
              <p:nvPr/>
            </p:nvSpPr>
            <p:spPr>
              <a:xfrm>
                <a:off x="4481" y="1039"/>
                <a:ext cx="1277" cy="2686"/>
              </a:xfrm>
              <a:custGeom>
                <a:rect b="b" l="l" r="r" t="t"/>
                <a:pathLst>
                  <a:path extrusionOk="0" h="2686" w="1277">
                    <a:moveTo>
                      <a:pt x="41" y="0"/>
                    </a:moveTo>
                    <a:lnTo>
                      <a:pt x="17" y="0"/>
                    </a:lnTo>
                    <a:lnTo>
                      <a:pt x="0" y="4"/>
                    </a:lnTo>
                    <a:lnTo>
                      <a:pt x="1277" y="2686"/>
                    </a:lnTo>
                    <a:lnTo>
                      <a:pt x="1277" y="2596"/>
                    </a:lnTo>
                    <a:lnTo>
                      <a:pt x="41" y="0"/>
                    </a:lnTo>
                    <a:lnTo>
                      <a:pt x="41" y="0"/>
                    </a:lnTo>
                    <a:close/>
                  </a:path>
                </a:pathLst>
              </a:custGeom>
              <a:gradFill>
                <a:gsLst>
                  <a:gs pos="0">
                    <a:srgbClr val="4B4B6B"/>
                  </a:gs>
                  <a:gs pos="100000">
                    <a:schemeClr val="dk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"/>
              <p:cNvSpPr/>
              <p:nvPr/>
            </p:nvSpPr>
            <p:spPr>
              <a:xfrm>
                <a:off x="4770" y="1039"/>
                <a:ext cx="988" cy="1730"/>
              </a:xfrm>
              <a:custGeom>
                <a:rect b="b" l="l" r="r" t="t"/>
                <a:pathLst>
                  <a:path extrusionOk="0" h="1730" w="988">
                    <a:moveTo>
                      <a:pt x="16" y="0"/>
                    </a:moveTo>
                    <a:lnTo>
                      <a:pt x="0" y="7"/>
                    </a:lnTo>
                    <a:lnTo>
                      <a:pt x="988" y="1730"/>
                    </a:lnTo>
                    <a:lnTo>
                      <a:pt x="988" y="1653"/>
                    </a:lnTo>
                    <a:lnTo>
                      <a:pt x="40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"/>
              <p:cNvSpPr/>
              <p:nvPr/>
            </p:nvSpPr>
            <p:spPr>
              <a:xfrm>
                <a:off x="5088" y="1039"/>
                <a:ext cx="670" cy="997"/>
              </a:xfrm>
              <a:custGeom>
                <a:rect b="b" l="l" r="r" t="t"/>
                <a:pathLst>
                  <a:path extrusionOk="0" h="997" w="670">
                    <a:moveTo>
                      <a:pt x="22" y="0"/>
                    </a:moveTo>
                    <a:lnTo>
                      <a:pt x="0" y="4"/>
                    </a:lnTo>
                    <a:lnTo>
                      <a:pt x="670" y="997"/>
                    </a:lnTo>
                    <a:lnTo>
                      <a:pt x="670" y="925"/>
                    </a:lnTo>
                    <a:lnTo>
                      <a:pt x="46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"/>
              <p:cNvSpPr/>
              <p:nvPr/>
            </p:nvSpPr>
            <p:spPr>
              <a:xfrm>
                <a:off x="5412" y="1039"/>
                <a:ext cx="346" cy="487"/>
              </a:xfrm>
              <a:custGeom>
                <a:rect b="b" l="l" r="r" t="t"/>
                <a:pathLst>
                  <a:path extrusionOk="0" h="487" w="346">
                    <a:moveTo>
                      <a:pt x="22" y="0"/>
                    </a:moveTo>
                    <a:lnTo>
                      <a:pt x="0" y="7"/>
                    </a:lnTo>
                    <a:lnTo>
                      <a:pt x="346" y="487"/>
                    </a:lnTo>
                    <a:lnTo>
                      <a:pt x="346" y="415"/>
                    </a:lnTo>
                    <a:lnTo>
                      <a:pt x="46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1" name="Google Shape;71;p1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228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38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760"/>
              <a:buFont typeface="Noto Sans Symbols"/>
              <a:buChar char="▪"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"/>
          <p:cNvSpPr txBox="1"/>
          <p:nvPr>
            <p:ph idx="11" type="ftr"/>
          </p:nvPr>
        </p:nvSpPr>
        <p:spPr>
          <a:xfrm>
            <a:off x="3124200" y="624205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14161"/>
            </a:gs>
            <a:gs pos="100000">
              <a:schemeClr val="dk2"/>
            </a:gs>
          </a:gsLst>
          <a:lin ang="5400000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0041-211422-49_slide" id="83" name="Google Shape;83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7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3"/>
          <p:cNvSpPr txBox="1"/>
          <p:nvPr>
            <p:ph idx="10" type="dt"/>
          </p:nvPr>
        </p:nvSpPr>
        <p:spPr>
          <a:xfrm>
            <a:off x="455612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3"/>
          <p:cNvSpPr txBox="1"/>
          <p:nvPr>
            <p:ph idx="11" type="ftr"/>
          </p:nvPr>
        </p:nvSpPr>
        <p:spPr>
          <a:xfrm>
            <a:off x="2057400" y="6172200"/>
            <a:ext cx="28956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3"/>
          <p:cNvSpPr txBox="1"/>
          <p:nvPr>
            <p:ph idx="12" type="sldNum"/>
          </p:nvPr>
        </p:nvSpPr>
        <p:spPr>
          <a:xfrm>
            <a:off x="6553200" y="6242050"/>
            <a:ext cx="2130425" cy="4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88" name="Google Shape;88;p3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6228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  <a:defRPr b="1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386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760"/>
              <a:buFont typeface="Noto Sans Symbols"/>
              <a:buChar char="▪"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746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Noto Sans Symbols"/>
              <a:buChar char="▪"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jpg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Relationship Id="rId4" Type="http://schemas.openxmlformats.org/officeDocument/2006/relationships/image" Target="../media/image38.jpg"/><Relationship Id="rId9" Type="http://schemas.openxmlformats.org/officeDocument/2006/relationships/image" Target="../media/image40.jpg"/><Relationship Id="rId5" Type="http://schemas.openxmlformats.org/officeDocument/2006/relationships/image" Target="../media/image25.jpg"/><Relationship Id="rId6" Type="http://schemas.openxmlformats.org/officeDocument/2006/relationships/image" Target="../media/image17.png"/><Relationship Id="rId7" Type="http://schemas.openxmlformats.org/officeDocument/2006/relationships/image" Target="../media/image47.png"/><Relationship Id="rId8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Relationship Id="rId4" Type="http://schemas.openxmlformats.org/officeDocument/2006/relationships/hyperlink" Target="http://www.youtube.com/watch?v=9kjM-yBAxZ8&amp;feature=related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Relationship Id="rId4" Type="http://schemas.openxmlformats.org/officeDocument/2006/relationships/image" Target="../media/image18.jp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Relationship Id="rId4" Type="http://schemas.openxmlformats.org/officeDocument/2006/relationships/image" Target="../media/image61.jpg"/><Relationship Id="rId5" Type="http://schemas.openxmlformats.org/officeDocument/2006/relationships/image" Target="../media/image4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5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Relationship Id="rId4" Type="http://schemas.openxmlformats.org/officeDocument/2006/relationships/image" Target="../media/image39.png"/><Relationship Id="rId9" Type="http://schemas.openxmlformats.org/officeDocument/2006/relationships/image" Target="../media/image48.png"/><Relationship Id="rId5" Type="http://schemas.openxmlformats.org/officeDocument/2006/relationships/image" Target="../media/image66.png"/><Relationship Id="rId6" Type="http://schemas.openxmlformats.org/officeDocument/2006/relationships/image" Target="../media/image49.png"/><Relationship Id="rId7" Type="http://schemas.openxmlformats.org/officeDocument/2006/relationships/image" Target="../media/image63.png"/><Relationship Id="rId8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jpg"/><Relationship Id="rId4" Type="http://schemas.openxmlformats.org/officeDocument/2006/relationships/image" Target="../media/image53.jpg"/><Relationship Id="rId5" Type="http://schemas.openxmlformats.org/officeDocument/2006/relationships/image" Target="../media/image73.jpg"/><Relationship Id="rId6" Type="http://schemas.openxmlformats.org/officeDocument/2006/relationships/image" Target="../media/image51.jpg"/><Relationship Id="rId7" Type="http://schemas.openxmlformats.org/officeDocument/2006/relationships/image" Target="../media/image4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hyperlink" Target="http://www.youtube.com/watch?v=SxWB3K-b4iM" TargetMode="External"/><Relationship Id="rId5" Type="http://schemas.openxmlformats.org/officeDocument/2006/relationships/hyperlink" Target="https://www.youtube.com/watch?v=T1X8joHp-HU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jpg"/><Relationship Id="rId4" Type="http://schemas.openxmlformats.org/officeDocument/2006/relationships/image" Target="../media/image45.jpg"/><Relationship Id="rId5" Type="http://schemas.openxmlformats.org/officeDocument/2006/relationships/image" Target="../media/image50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jpg"/><Relationship Id="rId4" Type="http://schemas.openxmlformats.org/officeDocument/2006/relationships/image" Target="../media/image6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jpg"/><Relationship Id="rId4" Type="http://schemas.openxmlformats.org/officeDocument/2006/relationships/image" Target="../media/image5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6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jpg"/><Relationship Id="rId4" Type="http://schemas.openxmlformats.org/officeDocument/2006/relationships/hyperlink" Target="http://www.youtube.com/watch?v=PGuhX5AmjuA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2.jpg"/><Relationship Id="rId4" Type="http://schemas.openxmlformats.org/officeDocument/2006/relationships/image" Target="../media/image78.jpg"/><Relationship Id="rId5" Type="http://schemas.openxmlformats.org/officeDocument/2006/relationships/image" Target="../media/image85.jpg"/><Relationship Id="rId6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0.jpg"/><Relationship Id="rId4" Type="http://schemas.openxmlformats.org/officeDocument/2006/relationships/image" Target="../media/image7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jpg"/><Relationship Id="rId4" Type="http://schemas.openxmlformats.org/officeDocument/2006/relationships/hyperlink" Target="http://www.youtube.com/watch?v=8NMnnMRWJ-0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www.youtube.com/watch?v=qV3PhvCf_Jg" TargetMode="External"/><Relationship Id="rId4" Type="http://schemas.openxmlformats.org/officeDocument/2006/relationships/image" Target="../media/image83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2.jpg"/><Relationship Id="rId4" Type="http://schemas.openxmlformats.org/officeDocument/2006/relationships/image" Target="../media/image9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9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8.png"/><Relationship Id="rId4" Type="http://schemas.openxmlformats.org/officeDocument/2006/relationships/hyperlink" Target="http://www.apa.org/news/press/releases/2015/08/violent-video-games.aspx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6.jpg"/><Relationship Id="rId4" Type="http://schemas.openxmlformats.org/officeDocument/2006/relationships/hyperlink" Target="http://www.theglobeandmail.com/life/parenting/violent-video-games-can-encourage-learning/article1322047/" TargetMode="External"/><Relationship Id="rId5" Type="http://schemas.openxmlformats.org/officeDocument/2006/relationships/image" Target="../media/image9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70041-211422-49_slide" id="163" name="Google Shape;1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7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5"/>
          <p:cNvSpPr txBox="1"/>
          <p:nvPr>
            <p:ph type="ctrTitle"/>
          </p:nvPr>
        </p:nvSpPr>
        <p:spPr>
          <a:xfrm>
            <a:off x="0" y="1676400"/>
            <a:ext cx="9144000" cy="6858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 Violence and Aggression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Death Race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(1976)</a:t>
            </a:r>
            <a:endParaRPr/>
          </a:p>
        </p:txBody>
      </p:sp>
      <p:sp>
        <p:nvSpPr>
          <p:cNvPr id="221" name="Google Shape;221;p24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video game to inspire major protest and controversy in the United States.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Cars were to run over                     “gremlins” (looked like                         people)</a:t>
            </a:r>
            <a:endParaRPr/>
          </a:p>
        </p:txBody>
      </p:sp>
      <p:pic>
        <p:nvPicPr>
          <p:cNvPr descr="historyofvgc_screen001" id="222" name="Google Shape;222;p24"/>
          <p:cNvPicPr preferRelativeResize="0"/>
          <p:nvPr/>
        </p:nvPicPr>
        <p:blipFill rotWithShape="1">
          <a:blip r:embed="rId3">
            <a:alphaModFix amt="67842"/>
          </a:blip>
          <a:srcRect b="0" l="2667" r="1999" t="2698"/>
          <a:stretch/>
        </p:blipFill>
        <p:spPr>
          <a:xfrm>
            <a:off x="1371600" y="4419600"/>
            <a:ext cx="3810000" cy="22288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DeathRace_arcadeflyer" id="223" name="Google Shape;22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2819400"/>
            <a:ext cx="31051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0" y="273050"/>
            <a:ext cx="54864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Real-Life Result?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0" y="1828800"/>
            <a:ext cx="9144000" cy="44211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Nothing. Not linked to vicious killings or the inspiration for random hit-and-runs.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National Safety Council called it sick and morbid. The CBS news program 60 Minutes did a show on the psychological impact of video games. It was also covered on NBC's Weekend news show, in the National Enquirer and Midnight magazine</a:t>
            </a:r>
            <a:endParaRPr/>
          </a:p>
        </p:txBody>
      </p:sp>
      <p:pic>
        <p:nvPicPr>
          <p:cNvPr descr="60-minutes" id="230" name="Google Shape;2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0"/>
            <a:ext cx="3352800" cy="15652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DOOM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(1991)</a:t>
            </a:r>
            <a:endParaRPr/>
          </a:p>
        </p:txBody>
      </p:sp>
      <p:sp>
        <p:nvSpPr>
          <p:cNvPr id="236" name="Google Shape;236;p26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Notorious for its high levels of violence, gore, and satanic imagery.</a:t>
            </a:r>
            <a:endParaRPr/>
          </a:p>
        </p:txBody>
      </p:sp>
      <p:pic>
        <p:nvPicPr>
          <p:cNvPr descr="Doom-boxart" id="237" name="Google Shape;23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0275" y="2667000"/>
            <a:ext cx="3133725" cy="4191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doom2-4" id="238" name="Google Shape;23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" y="2855912"/>
            <a:ext cx="5334000" cy="40020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Real-Life Result?</a:t>
            </a:r>
            <a:endParaRPr/>
          </a:p>
        </p:txBody>
      </p:sp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Eric Harris and Dylan Klebold, who committed the Columbine High School massacre in 1999 were avid players of the game. </a:t>
            </a:r>
            <a:endParaRPr/>
          </a:p>
        </p:txBody>
      </p:sp>
      <p:pic>
        <p:nvPicPr>
          <p:cNvPr descr="060706_columbine_hmed_12p"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050" y="3429000"/>
            <a:ext cx="3028950" cy="291306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Columbine-shootings-The-1-008" id="246" name="Google Shape;24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810000"/>
            <a:ext cx="600075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killers-caf"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305800" cy="698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7010400" y="0"/>
            <a:ext cx="2133600" cy="68389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</a:pPr>
            <a:r>
              <a:rPr b="1" i="0" lang="en-US" sz="2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While planning for the massacre, Harris said that the killing would be </a:t>
            </a:r>
            <a:r>
              <a:rPr b="1" i="0" lang="en-US" sz="26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"like fucking </a:t>
            </a:r>
            <a:r>
              <a:rPr b="1" i="1" lang="en-US" sz="26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Doom</a:t>
            </a:r>
            <a:r>
              <a:rPr b="1" i="0" lang="en-US" sz="26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" </a:t>
            </a:r>
            <a:r>
              <a:rPr b="1" i="0" lang="en-US" sz="2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that his shotgun was </a:t>
            </a:r>
            <a:r>
              <a:rPr b="1" i="0" lang="en-US" sz="26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"straight out of the game.”</a:t>
            </a:r>
            <a:r>
              <a:rPr b="0" i="0" lang="en-US" sz="1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/>
          <p:nvPr>
            <p:ph type="title"/>
          </p:nvPr>
        </p:nvSpPr>
        <p:spPr>
          <a:xfrm>
            <a:off x="2057400" y="304800"/>
            <a:ext cx="4572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the Research?</a:t>
            </a:r>
            <a:endParaRPr/>
          </a:p>
        </p:txBody>
      </p:sp>
      <p:sp>
        <p:nvSpPr>
          <p:cNvPr id="260" name="Google Shape;260;p29"/>
          <p:cNvSpPr txBox="1"/>
          <p:nvPr>
            <p:ph idx="1" type="body"/>
          </p:nvPr>
        </p:nvSpPr>
        <p:spPr>
          <a:xfrm>
            <a:off x="0" y="1905000"/>
            <a:ext cx="9144000" cy="4267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Harvard medical school researchers Cheryl Olson and Lawrence Kutner found that violent video games did not correlate to school shootings.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U.S. Secret Service and Department of Education analyzed 37 incidents of school violence and sought to develop a profile of school shooters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They discovered that the most common traits among shooters were that they were male and had histories of depression and attempted suicide.</a:t>
            </a:r>
            <a:endParaRPr/>
          </a:p>
        </p:txBody>
      </p:sp>
      <p:pic>
        <p:nvPicPr>
          <p:cNvPr descr="n64_goldeneye" id="261" name="Google Shape;26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152650" cy="1506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60107halo" id="262" name="Google Shape;26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0"/>
            <a:ext cx="2667000" cy="166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Prologue: </a:t>
            </a: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</a:t>
            </a:r>
            <a:endParaRPr/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Series Developed by Capcom in 1987.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Debuted as an arcade game.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“Ryu” competes in a worldwide martial arts                                          competition.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Moderately                                            popular. </a:t>
            </a:r>
            <a:endParaRPr/>
          </a:p>
        </p:txBody>
      </p:sp>
      <p:pic>
        <p:nvPicPr>
          <p:cNvPr descr="Street_Fighter" id="269" name="Google Shape;2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3581400"/>
            <a:ext cx="5181600" cy="3141662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/>
          <p:nvPr>
            <p:ph type="title"/>
          </p:nvPr>
        </p:nvSpPr>
        <p:spPr>
          <a:xfrm>
            <a:off x="0" y="0"/>
            <a:ext cx="6400800" cy="125095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 II: The World Warrior (</a:t>
            </a: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1991) </a:t>
            </a:r>
            <a:endParaRPr/>
          </a:p>
        </p:txBody>
      </p:sp>
      <p:sp>
        <p:nvSpPr>
          <p:cNvPr id="275" name="Google Shape;275;p31"/>
          <p:cNvSpPr txBox="1"/>
          <p:nvPr>
            <p:ph idx="1" type="body"/>
          </p:nvPr>
        </p:nvSpPr>
        <p:spPr>
          <a:xfrm>
            <a:off x="0" y="1600200"/>
            <a:ext cx="9144000" cy="48021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release of the game had                        an unexpected impact on                      gaming and was the beginning                       of a </a:t>
            </a:r>
            <a:r>
              <a:rPr b="1" i="0" lang="en-US" sz="32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massive phenomenon.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first one-on-one fighting game to give players a choice from a variety of player characters with different moves.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option created unknown levels of depth and replay value—a first for an arcade game. </a:t>
            </a:r>
            <a:endParaRPr/>
          </a:p>
        </p:txBody>
      </p:sp>
      <p:pic>
        <p:nvPicPr>
          <p:cNvPr descr="cstreet_fighter_ii_-_the_world_warrior1" id="276" name="Google Shape;27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1475" y="0"/>
            <a:ext cx="2422525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 NES, Genesis, Super NES</a:t>
            </a:r>
            <a:endParaRPr/>
          </a:p>
        </p:txBody>
      </p:sp>
      <p:sp>
        <p:nvSpPr>
          <p:cNvPr id="282" name="Google Shape;282;p32"/>
          <p:cNvSpPr txBox="1"/>
          <p:nvPr>
            <p:ph idx="1" type="body"/>
          </p:nvPr>
        </p:nvSpPr>
        <p:spPr>
          <a:xfrm>
            <a:off x="0" y="1598612"/>
            <a:ext cx="9144000" cy="45735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 2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ported to the SNES in 1992. As of 2008, the original SNES game is still Capcom's best selling game.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Genesis gets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 II: Special Champion Edition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 1993.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Nintendo flips out. They get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 II: Turbo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Edition in 1993.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Other releases follow (too damn many!)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f2" id="289" name="Google Shape;2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352800" cy="234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f2t" id="290" name="Google Shape;29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86000"/>
            <a:ext cx="3429000" cy="2406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eetfighter--article_image" id="291" name="Google Shape;29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2800" y="0"/>
            <a:ext cx="3136900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eet-fighter-2-turbo-hyper-fighting" id="292" name="Google Shape;29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77000" y="0"/>
            <a:ext cx="266700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eet-fighter-2-turbo-hyper-fighting2" id="293" name="Google Shape;293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000" y="1933575"/>
            <a:ext cx="266700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sf2_snes_char_select" id="294" name="Google Shape;294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4681537"/>
            <a:ext cx="3048000" cy="2176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eet_Fighter_2_Turbo_SNES_ScreenShot4" id="295" name="Google Shape;295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8000" y="4391025"/>
            <a:ext cx="281940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reet-fighter-2-turbo-hyper-fighting-5" id="296" name="Google Shape;296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91200" y="3922712"/>
            <a:ext cx="3352800" cy="293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Who has a stake in the “violent video games” debate? </a:t>
            </a:r>
            <a:endParaRPr/>
          </a:p>
        </p:txBody>
      </p:sp>
      <p:sp>
        <p:nvSpPr>
          <p:cNvPr id="170" name="Google Shape;170;p16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games have always contained an element of danger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Parents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Politicians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media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Developers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Educators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Consumers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violence%2520cartoon2" id="171" name="Google Shape;1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2743200"/>
            <a:ext cx="5105400" cy="383063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4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treet_fighter_ii_snes_hadoken" id="303" name="Google Shape;30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2400"/>
            <a:ext cx="9144000" cy="70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/>
          <p:nvPr/>
        </p:nvSpPr>
        <p:spPr>
          <a:xfrm>
            <a:off x="1371600" y="0"/>
            <a:ext cx="6248400" cy="36671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Zangief vs Guile - Street Fighter II - SNES - YouTube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/>
          <p:nvPr>
            <p:ph type="title"/>
          </p:nvPr>
        </p:nvSpPr>
        <p:spPr>
          <a:xfrm>
            <a:off x="228600" y="304800"/>
            <a:ext cx="5562600" cy="88265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Mortal Kombat</a:t>
            </a: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(1994)</a:t>
            </a:r>
            <a:endParaRPr/>
          </a:p>
        </p:txBody>
      </p:sp>
      <p:sp>
        <p:nvSpPr>
          <p:cNvPr id="310" name="Google Shape;310;p35"/>
          <p:cNvSpPr txBox="1"/>
          <p:nvPr>
            <p:ph idx="1" type="body"/>
          </p:nvPr>
        </p:nvSpPr>
        <p:spPr>
          <a:xfrm>
            <a:off x="0" y="1598612"/>
            <a:ext cx="6015037" cy="49545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Mortal Kombat was developed as a </a:t>
            </a:r>
            <a:r>
              <a:rPr b="1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direct response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Street Fighter II.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game featured digitized sprites based on actors, as opposed to              animated                   graphics.</a:t>
            </a:r>
            <a:endParaRPr/>
          </a:p>
        </p:txBody>
      </p:sp>
      <p:pic>
        <p:nvPicPr>
          <p:cNvPr descr="mortal%2520kombat-1" id="311" name="Google Shape;311;p35"/>
          <p:cNvPicPr preferRelativeResize="0"/>
          <p:nvPr/>
        </p:nvPicPr>
        <p:blipFill rotWithShape="1">
          <a:blip r:embed="rId3">
            <a:alphaModFix/>
          </a:blip>
          <a:srcRect b="5812" l="0" r="0" t="0"/>
          <a:stretch/>
        </p:blipFill>
        <p:spPr>
          <a:xfrm>
            <a:off x="2971800" y="4792662"/>
            <a:ext cx="2514600" cy="2063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14489922_61d5dd96d7" id="312" name="Google Shape;3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1700" y="0"/>
            <a:ext cx="3162300" cy="4762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Mortal_Kombat" id="313" name="Google Shape;313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38800" y="4632325"/>
            <a:ext cx="3505200" cy="22256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457200" y="228600"/>
            <a:ext cx="8226425" cy="94615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Fatalities</a:t>
            </a:r>
            <a:endParaRPr/>
          </a:p>
        </p:txBody>
      </p:sp>
      <p:sp>
        <p:nvSpPr>
          <p:cNvPr id="319" name="Google Shape;319;p36"/>
          <p:cNvSpPr txBox="1"/>
          <p:nvPr>
            <p:ph idx="1" type="body"/>
          </p:nvPr>
        </p:nvSpPr>
        <p:spPr>
          <a:xfrm>
            <a:off x="152400" y="1600200"/>
            <a:ext cx="4802187" cy="4648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 was most popular (and controversial) because of “fatalities” (finishing moves) players could perform on defeated opponents through a series of button combos. </a:t>
            </a:r>
            <a:endParaRPr/>
          </a:p>
        </p:txBody>
      </p:sp>
      <p:pic>
        <p:nvPicPr>
          <p:cNvPr descr="MKDL" id="320" name="Google Shape;3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13525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tality" id="321" name="Google Shape;321;p36"/>
          <p:cNvPicPr preferRelativeResize="0"/>
          <p:nvPr/>
        </p:nvPicPr>
        <p:blipFill rotWithShape="1">
          <a:blip r:embed="rId4">
            <a:alphaModFix/>
          </a:blip>
          <a:srcRect b="0" l="36959" r="6958" t="0"/>
          <a:stretch/>
        </p:blipFill>
        <p:spPr>
          <a:xfrm>
            <a:off x="5029200" y="1600200"/>
            <a:ext cx="3970337" cy="4495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7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k0002" id="328" name="Google Shape;328;p37"/>
          <p:cNvPicPr preferRelativeResize="0"/>
          <p:nvPr/>
        </p:nvPicPr>
        <p:blipFill rotWithShape="1">
          <a:blip r:embed="rId3">
            <a:alphaModFix amt="67842"/>
          </a:blip>
          <a:srcRect b="0" l="0" r="0" t="0"/>
          <a:stretch/>
        </p:blipFill>
        <p:spPr>
          <a:xfrm>
            <a:off x="0" y="0"/>
            <a:ext cx="9144000" cy="687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type="title"/>
          </p:nvPr>
        </p:nvSpPr>
        <p:spPr>
          <a:xfrm>
            <a:off x="2514600" y="304800"/>
            <a:ext cx="48768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Home Ports</a:t>
            </a:r>
            <a:endParaRPr/>
          </a:p>
        </p:txBody>
      </p:sp>
      <p:sp>
        <p:nvSpPr>
          <p:cNvPr id="334" name="Google Shape;334;p38"/>
          <p:cNvSpPr txBox="1"/>
          <p:nvPr>
            <p:ph idx="1" type="body"/>
          </p:nvPr>
        </p:nvSpPr>
        <p:spPr>
          <a:xfrm>
            <a:off x="0" y="1600200"/>
            <a:ext cx="9144000" cy="5029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Sega Genesis (1993): Version was    modified, but entering a “secret” cheat code restored the full gore and fatalities from the arcade version.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SNES (1993):                                          version                                                 contained                                                modified gray                                             “sweat” in                                                  place of blood.                                            Graphically superior, but….not as fun. </a:t>
            </a:r>
            <a:endParaRPr/>
          </a:p>
        </p:txBody>
      </p:sp>
      <p:pic>
        <p:nvPicPr>
          <p:cNvPr descr="snes-mortal-kombat-box-front" id="335" name="Google Shape;3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209800" cy="1506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duct_image" id="336" name="Google Shape;33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3337" y="0"/>
            <a:ext cx="1490662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ksweat" id="337" name="Google Shape;337;p38"/>
          <p:cNvPicPr preferRelativeResize="0"/>
          <p:nvPr/>
        </p:nvPicPr>
        <p:blipFill rotWithShape="1">
          <a:blip r:embed="rId5">
            <a:alphaModFix/>
          </a:blip>
          <a:srcRect b="17549" l="0" r="0" t="11850"/>
          <a:stretch/>
        </p:blipFill>
        <p:spPr>
          <a:xfrm>
            <a:off x="3581400" y="3429000"/>
            <a:ext cx="55626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9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Real-World Result?</a:t>
            </a:r>
            <a:endParaRPr/>
          </a:p>
        </p:txBody>
      </p:sp>
      <p:sp>
        <p:nvSpPr>
          <p:cNvPr id="343" name="Google Shape;343;p39"/>
          <p:cNvSpPr txBox="1"/>
          <p:nvPr>
            <p:ph idx="1" type="body"/>
          </p:nvPr>
        </p:nvSpPr>
        <p:spPr>
          <a:xfrm>
            <a:off x="0" y="1598612"/>
            <a:ext cx="9144000" cy="4878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Nothing. Not linked to vicious killings or inspiring murder.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Previous to GTA, </a:t>
            </a:r>
            <a:r>
              <a:rPr b="1" i="1"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MK was always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the centre of discussions about violent video games.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Many sequels are released. MKII featured “friendly” fatalities such as “babalities” (turn opponent in to a baby) and “friendships” (give opponent a gift).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bality" id="349" name="Google Shape;3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5981087O" id="350" name="Google Shape;35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0800" y="5114925"/>
            <a:ext cx="2743200" cy="17430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1"/>
          <p:cNvSpPr txBox="1"/>
          <p:nvPr>
            <p:ph type="title"/>
          </p:nvPr>
        </p:nvSpPr>
        <p:spPr>
          <a:xfrm>
            <a:off x="0" y="152400"/>
            <a:ext cx="9144000" cy="1431925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Entertainment Software Rating Board (ESRB)</a:t>
            </a:r>
            <a:endParaRPr/>
          </a:p>
        </p:txBody>
      </p:sp>
      <p:sp>
        <p:nvSpPr>
          <p:cNvPr id="356" name="Google Shape;356;p41"/>
          <p:cNvSpPr txBox="1"/>
          <p:nvPr>
            <p:ph idx="1" type="body"/>
          </p:nvPr>
        </p:nvSpPr>
        <p:spPr>
          <a:xfrm>
            <a:off x="0" y="1752600"/>
            <a:ext cx="9144000" cy="4648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Due to public outcry and horror over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Mortal Kombat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the government tells the video game industry </a:t>
            </a: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“regulate yourselves or we’re going to do it for you.”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Thus, the ESRB was formed in 1994 to act as a self-regulatory body for the video game industry (comparable to the MPAA for films)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ESRB independently applies and enforces ratings, advertising guidelines, and online privacy principles adopted by the industry.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0" y="304800"/>
            <a:ext cx="9144000" cy="1431925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Entertainment Software Rating Board (ESRB)</a:t>
            </a:r>
            <a:endParaRPr/>
          </a:p>
        </p:txBody>
      </p:sp>
      <p:sp>
        <p:nvSpPr>
          <p:cNvPr id="362" name="Google Shape;362;p42"/>
          <p:cNvSpPr txBox="1"/>
          <p:nvPr>
            <p:ph idx="1" type="body"/>
          </p:nvPr>
        </p:nvSpPr>
        <p:spPr>
          <a:xfrm>
            <a:off x="0" y="1981200"/>
            <a:ext cx="9144000" cy="48768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ESRB ratings have two parts: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rating </a:t>
            </a: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symbol suggesting the age group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that the game is appropriate for.  This provides general information about the game’s content.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Multiple </a:t>
            </a:r>
            <a:r>
              <a:rPr b="1" i="0" lang="en-US" sz="28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content descriptors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providing additional details on game content.  These include alcohol references, blood, drug references, gambling, mature humour, mild or strong language, sexual content, violence, tobacco references, and so on.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%2520Background" id="367" name="Google Shape;3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_ec" id="368" name="Google Shape;36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8700" y="1920875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 txBox="1"/>
          <p:nvPr/>
        </p:nvSpPr>
        <p:spPr>
          <a:xfrm>
            <a:off x="1868487" y="2005012"/>
            <a:ext cx="2949575" cy="91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Early childhood, for ages 3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and up.  Contains no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inappropriate content.</a:t>
            </a:r>
            <a:endParaRPr/>
          </a:p>
        </p:txBody>
      </p:sp>
      <p:pic>
        <p:nvPicPr>
          <p:cNvPr descr="icon_t" id="370" name="Google Shape;370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700" y="5589587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 txBox="1"/>
          <p:nvPr/>
        </p:nvSpPr>
        <p:spPr>
          <a:xfrm>
            <a:off x="1868487" y="5551487"/>
            <a:ext cx="3335337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Teen; content suitable for ages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13 and older.  May contain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violence, strong language, and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suggestive themes.</a:t>
            </a:r>
            <a:endParaRPr/>
          </a:p>
        </p:txBody>
      </p:sp>
      <p:pic>
        <p:nvPicPr>
          <p:cNvPr descr="icon_ao" id="372" name="Google Shape;37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5900" y="3836987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3"/>
          <p:cNvSpPr txBox="1"/>
          <p:nvPr/>
        </p:nvSpPr>
        <p:spPr>
          <a:xfrm>
            <a:off x="6189662" y="3624262"/>
            <a:ext cx="2917825" cy="1465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Adults only; content suitable only for adults 18 and older.  May contain graphic depictions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of sex and/or violence.</a:t>
            </a:r>
            <a:endParaRPr/>
          </a:p>
        </p:txBody>
      </p:sp>
      <p:pic>
        <p:nvPicPr>
          <p:cNvPr descr="icon_e" id="374" name="Google Shape;374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8700" y="3140075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/>
        </p:nvSpPr>
        <p:spPr>
          <a:xfrm>
            <a:off x="1868487" y="3060700"/>
            <a:ext cx="29273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Everyone, suitable for ages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6 and older.  May contain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minimal or comic violence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or mild language.</a:t>
            </a:r>
            <a:endParaRPr/>
          </a:p>
        </p:txBody>
      </p:sp>
      <p:pic>
        <p:nvPicPr>
          <p:cNvPr descr="icon_m" id="376" name="Google Shape;376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5900" y="2170112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 txBox="1"/>
          <p:nvPr/>
        </p:nvSpPr>
        <p:spPr>
          <a:xfrm>
            <a:off x="6189662" y="2081212"/>
            <a:ext cx="290830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Mature, for ages 17 and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older.  May contain mature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sexual themes or intense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violence and language.</a:t>
            </a:r>
            <a:endParaRPr/>
          </a:p>
        </p:txBody>
      </p:sp>
      <p:pic>
        <p:nvPicPr>
          <p:cNvPr descr="icon_rp" id="378" name="Google Shape;378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95900" y="5326062"/>
            <a:ext cx="762000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3"/>
          <p:cNvSpPr txBox="1"/>
          <p:nvPr/>
        </p:nvSpPr>
        <p:spPr>
          <a:xfrm>
            <a:off x="6189662" y="5332412"/>
            <a:ext cx="2708275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Rating pending; the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product has been sent to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the ESRB and is awaiting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its final rating.</a:t>
            </a:r>
            <a:endParaRPr/>
          </a:p>
        </p:txBody>
      </p:sp>
      <p:pic>
        <p:nvPicPr>
          <p:cNvPr descr="icon_e10plus" id="380" name="Google Shape;380;p43"/>
          <p:cNvPicPr preferRelativeResize="0"/>
          <p:nvPr>
            <p:ph idx="1" type="body"/>
          </p:nvPr>
        </p:nvPicPr>
        <p:blipFill rotWithShape="1">
          <a:blip r:embed="rId10">
            <a:alphaModFix amt="89018"/>
          </a:blip>
          <a:srcRect b="0" l="0" r="0" t="0"/>
          <a:stretch/>
        </p:blipFill>
        <p:spPr>
          <a:xfrm>
            <a:off x="990600" y="4343400"/>
            <a:ext cx="828675" cy="108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Entertainment Software Rating Board (ESRB)</a:t>
            </a:r>
            <a:endParaRPr/>
          </a:p>
        </p:txBody>
      </p:sp>
      <p:sp>
        <p:nvSpPr>
          <p:cNvPr id="382" name="Google Shape;382;p43"/>
          <p:cNvSpPr txBox="1"/>
          <p:nvPr/>
        </p:nvSpPr>
        <p:spPr>
          <a:xfrm>
            <a:off x="1868487" y="4300537"/>
            <a:ext cx="3157537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Everyone 10 and older.  May 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contain more mild violence,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mild language, or suggestive</a:t>
            </a:r>
            <a:b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themes.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Major Guiding Question</a:t>
            </a:r>
            <a:endParaRPr/>
          </a:p>
        </p:txBody>
      </p:sp>
      <p:sp>
        <p:nvSpPr>
          <p:cNvPr id="177" name="Google Shape;177;p17"/>
          <p:cNvSpPr txBox="1"/>
          <p:nvPr>
            <p:ph idx="1" type="body"/>
          </p:nvPr>
        </p:nvSpPr>
        <p:spPr>
          <a:xfrm>
            <a:off x="-41275" y="1600200"/>
            <a:ext cx="9224962" cy="5029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violent video games make players more aggressive/ desensitized to violence?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Noto Sans Symbols"/>
              <a:buChar char="▪"/>
            </a:pPr>
            <a:r>
              <a:rPr b="1" i="0" lang="en-US" sz="2800" u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For example, was the 1999 Columbine shooting aided by the killers’ love of violent video games.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More realistically, do developers have an </a:t>
            </a:r>
            <a:r>
              <a:rPr b="1" i="0" lang="en-US" sz="3200" u="none">
                <a:solidFill>
                  <a:srgbClr val="FF33CC"/>
                </a:solidFill>
                <a:latin typeface="Arial"/>
                <a:ea typeface="Arial"/>
                <a:cs typeface="Arial"/>
                <a:sym typeface="Arial"/>
              </a:rPr>
              <a:t>ethical obligation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limit and/or respectfully represent violence in games, lest they </a:t>
            </a:r>
            <a:r>
              <a:rPr b="1" i="0" lang="en-US" sz="32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  <a:t>endorse, validate, and contribute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a culture of degradation?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 is violent merely “lazy design”—a go-to cutch instead of creating more sophisticated mechanics?  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/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t/>
            </a:r>
            <a:endParaRPr b="0" i="0" sz="10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ahoma"/>
              <a:buNone/>
            </a:pPr>
            <a:fld id="{00000000-1234-1234-1234-123412341234}" type="slidenum">
              <a:rPr b="0" i="0" lang="en-US" sz="10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88" name="Google Shape;388;p44"/>
          <p:cNvSpPr txBox="1"/>
          <p:nvPr>
            <p:ph idx="4294967295"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 Violence and the ESA</a:t>
            </a:r>
            <a:endParaRPr/>
          </a:p>
        </p:txBody>
      </p:sp>
      <p:sp>
        <p:nvSpPr>
          <p:cNvPr id="389" name="Google Shape;389;p44"/>
          <p:cNvSpPr txBox="1"/>
          <p:nvPr>
            <p:ph idx="4294967295" type="body"/>
          </p:nvPr>
        </p:nvSpPr>
        <p:spPr>
          <a:xfrm>
            <a:off x="0" y="1676400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Naturally, the ESA claims that violent video games are harmless: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Additionally many studies carried out by reputable scientists indicate that there is no correlation between violence in games and violence or aggressive behaviour.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Violent crime among young people has decreased dramatically since 1990, while video game popularity has increased at the same time.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ack-background" id="394" name="Google Shape;39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dspace_3" id="395" name="Google Shape;39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4572000" cy="25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5"/>
          <p:cNvSpPr txBox="1"/>
          <p:nvPr/>
        </p:nvSpPr>
        <p:spPr>
          <a:xfrm>
            <a:off x="0" y="5867400"/>
            <a:ext cx="9144000" cy="8223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Violence often seems more acceptable when the victims are zombies, necromorphs, or other (undead) creatures.</a:t>
            </a:r>
            <a:endParaRPr/>
          </a:p>
        </p:txBody>
      </p:sp>
      <p:pic>
        <p:nvPicPr>
          <p:cNvPr descr="deadspace-sequel" id="397" name="Google Shape;39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5800" y="0"/>
            <a:ext cx="4648200" cy="2617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ad_Space_Corspe_01" id="398" name="Google Shape;398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9600" y="2590800"/>
            <a:ext cx="4724400" cy="267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xresdefault" id="399" name="Google Shape;399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2514600"/>
            <a:ext cx="4648200" cy="2614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 txBox="1"/>
          <p:nvPr>
            <p:ph type="title"/>
          </p:nvPr>
        </p:nvSpPr>
        <p:spPr>
          <a:xfrm>
            <a:off x="17462" y="7620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Accessibility Vs. Responsibility </a:t>
            </a:r>
            <a:endParaRPr/>
          </a:p>
        </p:txBody>
      </p:sp>
      <p:sp>
        <p:nvSpPr>
          <p:cNvPr id="405" name="Google Shape;405;p46"/>
          <p:cNvSpPr txBox="1"/>
          <p:nvPr>
            <p:ph idx="1" type="body"/>
          </p:nvPr>
        </p:nvSpPr>
        <p:spPr>
          <a:xfrm>
            <a:off x="0" y="1427162"/>
            <a:ext cx="5181600" cy="5259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That said, unlike guns, drugs or alcohol, video games (or media in general) is easily accessible by children—this is the reality.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  <a:t>Do developers have an ethical obligation to limit violence (or to make it “meaningful” in their games) knowing that some of these games will end up being played by children?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Extreme Gore as Satire/humour</a:t>
            </a:r>
            <a:endParaRPr/>
          </a:p>
        </p:txBody>
      </p:sp>
      <p:sp>
        <p:nvSpPr>
          <p:cNvPr id="411" name="Google Shape;411;p47"/>
          <p:cNvSpPr txBox="1"/>
          <p:nvPr>
            <p:ph idx="1" type="body"/>
          </p:nvPr>
        </p:nvSpPr>
        <p:spPr>
          <a:xfrm>
            <a:off x="0" y="1598612"/>
            <a:ext cx="9144000" cy="45735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Some cultural critics argue that all extreme examples of media violence (film, TV, video games) are satirizing our culture and our bodies.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Violence as camp and extreme over-the-top gore as humour: a type of release          regarding our anxieties of death                and dismemberment. </a:t>
            </a:r>
            <a:endParaRPr/>
          </a:p>
        </p:txBody>
      </p:sp>
      <p:pic>
        <p:nvPicPr>
          <p:cNvPr descr="itchy_y_scratchy" id="412" name="Google Shape;41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400" y="4572000"/>
            <a:ext cx="26193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7"/>
          <p:cNvSpPr txBox="1"/>
          <p:nvPr/>
        </p:nvSpPr>
        <p:spPr>
          <a:xfrm>
            <a:off x="381000" y="5943600"/>
            <a:ext cx="3733800" cy="641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EVERY Mortal Kombat Fatality EVER - YouTube</a:t>
            </a:r>
            <a:endParaRPr/>
          </a:p>
        </p:txBody>
      </p:sp>
      <p:sp>
        <p:nvSpPr>
          <p:cNvPr id="414" name="Google Shape;414;p47"/>
          <p:cNvSpPr txBox="1"/>
          <p:nvPr/>
        </p:nvSpPr>
        <p:spPr>
          <a:xfrm>
            <a:off x="4343400" y="5943600"/>
            <a:ext cx="14478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Leatherface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lp_fiction" id="420" name="Google Shape;42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8"/>
          <p:cNvSpPr txBox="1"/>
          <p:nvPr/>
        </p:nvSpPr>
        <p:spPr>
          <a:xfrm>
            <a:off x="0" y="5911850"/>
            <a:ext cx="9144000" cy="9461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Tarantino is particularly good at exploiting this: shot from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Pulp Fiction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ll_bill0114" id="426" name="Google Shape;42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3217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ll_bill0058" id="427" name="Google Shape;427;p4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1928" r="15193" t="0"/>
          <a:stretch/>
        </p:blipFill>
        <p:spPr>
          <a:xfrm>
            <a:off x="4419600" y="0"/>
            <a:ext cx="4724400" cy="3248025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</p:pic>
      <p:pic>
        <p:nvPicPr>
          <p:cNvPr descr="armless_pain" id="428" name="Google Shape;42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921000"/>
            <a:ext cx="9144000" cy="39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5867400" y="3200400"/>
            <a:ext cx="2819400" cy="51911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Kill Bill 1 and 2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0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-Evil-Dead-poster" id="436" name="Google Shape;43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58311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w Movie Poster" id="437" name="Google Shape;43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5175" y="0"/>
            <a:ext cx="456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0"/>
          <p:cNvSpPr txBox="1"/>
          <p:nvPr/>
        </p:nvSpPr>
        <p:spPr>
          <a:xfrm>
            <a:off x="3962400" y="228600"/>
            <a:ext cx="5181600" cy="137318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Horror films have a long tradition of mixing gore with laughs…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1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Scapegoats! Censorship! </a:t>
            </a:r>
            <a:endParaRPr/>
          </a:p>
        </p:txBody>
      </p:sp>
      <p:sp>
        <p:nvSpPr>
          <p:cNvPr id="444" name="Google Shape;444;p51"/>
          <p:cNvSpPr txBox="1"/>
          <p:nvPr>
            <p:ph idx="1" type="body"/>
          </p:nvPr>
        </p:nvSpPr>
        <p:spPr>
          <a:xfrm>
            <a:off x="0" y="1600200"/>
            <a:ext cx="5257800" cy="47244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Some believe “the discussion of video games and aggression is essentially an attempt to </a:t>
            </a:r>
            <a:r>
              <a:rPr b="1" i="0" lang="en-US" sz="32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turn games into a scapegoat for more complex societal problems”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(255) like gun ownership. 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6762" y="1524000"/>
            <a:ext cx="2860675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92837" y="4324350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2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Halo (2001)</a:t>
            </a:r>
            <a:endParaRPr/>
          </a:p>
        </p:txBody>
      </p:sp>
      <p:sp>
        <p:nvSpPr>
          <p:cNvPr id="452" name="Google Shape;452;p52"/>
          <p:cNvSpPr txBox="1"/>
          <p:nvPr>
            <p:ph idx="1" type="body"/>
          </p:nvPr>
        </p:nvSpPr>
        <p:spPr>
          <a:xfrm>
            <a:off x="0" y="1371600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John Muhammad &amp; John Lee Malvo, the  Beltway Sniper duo in Washington: killed 10 people and injured 3 in 2002.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Malvo—17—trained for sniping people using the sniper mode on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Halo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to improve skills and break down inhibitions to kill.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jetsonelroy" id="453" name="Google Shape;45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4540250"/>
            <a:ext cx="2743200" cy="23177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sniperrangefind" id="454" name="Google Shape;454;p52"/>
          <p:cNvPicPr preferRelativeResize="0"/>
          <p:nvPr/>
        </p:nvPicPr>
        <p:blipFill rotWithShape="1">
          <a:blip r:embed="rId4">
            <a:alphaModFix amt="67842"/>
          </a:blip>
          <a:srcRect b="0" l="0" r="0" t="0"/>
          <a:stretch/>
        </p:blipFill>
        <p:spPr>
          <a:xfrm>
            <a:off x="1371600" y="4702175"/>
            <a:ext cx="2895600" cy="215582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Grand Theft Auto III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(2001)</a:t>
            </a:r>
            <a:endParaRPr/>
          </a:p>
        </p:txBody>
      </p:sp>
      <p:sp>
        <p:nvSpPr>
          <p:cNvPr id="460" name="Google Shape;460;p53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Exceptionally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critically acclaimed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Remains very controversial because of its violent and sexual content.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Responsible for an alarming amount of real-life inspired tragedies.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Gta3-pc-police.jpeg" id="461" name="Google Shape;46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4191000"/>
            <a:ext cx="3057525" cy="245268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gta3_0907_screen013" id="462" name="Google Shape;462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4645025"/>
            <a:ext cx="3162300" cy="22129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3800" y="3348037"/>
            <a:ext cx="1676400" cy="99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29000"/>
            <a:ext cx="704850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 rotWithShape="1">
          <a:blip r:embed="rId5">
            <a:alphaModFix/>
          </a:blip>
          <a:srcRect b="0" l="28935" r="11428" t="0"/>
          <a:stretch/>
        </p:blipFill>
        <p:spPr>
          <a:xfrm>
            <a:off x="6083300" y="115887"/>
            <a:ext cx="312420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00" y="-22225"/>
            <a:ext cx="605790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>
            <p:ph type="title"/>
          </p:nvPr>
        </p:nvSpPr>
        <p:spPr>
          <a:xfrm>
            <a:off x="6956425" y="3348037"/>
            <a:ext cx="2262187" cy="10668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Warren Spector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Dustin Lynch, Ohio, USA</a:t>
            </a:r>
            <a:endParaRPr/>
          </a:p>
        </p:txBody>
      </p:sp>
      <p:sp>
        <p:nvSpPr>
          <p:cNvPr id="468" name="Google Shape;468;p54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Dustin Lynch, aged 15, allegedly played GTA 3 extensively to prepare to beat  JoLynn Mishne to death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 then stole her car, for                      no reason, as is often                       done in game.</a:t>
            </a:r>
            <a:endParaRPr/>
          </a:p>
        </p:txBody>
      </p:sp>
      <p:pic>
        <p:nvPicPr>
          <p:cNvPr descr="DustinLynch1" id="469" name="Google Shape;46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3048000"/>
            <a:ext cx="2678112" cy="3543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gta3pc_007" id="470" name="Google Shape;470;p54"/>
          <p:cNvPicPr preferRelativeResize="0"/>
          <p:nvPr/>
        </p:nvPicPr>
        <p:blipFill rotWithShape="1">
          <a:blip r:embed="rId4">
            <a:alphaModFix amt="67842"/>
          </a:blip>
          <a:srcRect b="0" l="0" r="0" t="0"/>
          <a:stretch/>
        </p:blipFill>
        <p:spPr>
          <a:xfrm>
            <a:off x="3048000" y="4868862"/>
            <a:ext cx="2667000" cy="198913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5"/>
          <p:cNvSpPr txBox="1"/>
          <p:nvPr>
            <p:ph type="title"/>
          </p:nvPr>
        </p:nvSpPr>
        <p:spPr>
          <a:xfrm>
            <a:off x="1781175" y="273050"/>
            <a:ext cx="7362825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William and Joshua</a:t>
            </a:r>
            <a:b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Buckner, Tennessee </a:t>
            </a:r>
            <a:endParaRPr/>
          </a:p>
        </p:txBody>
      </p:sp>
      <p:sp>
        <p:nvSpPr>
          <p:cNvPr id="476" name="Google Shape;476;p55"/>
          <p:cNvSpPr txBox="1"/>
          <p:nvPr>
            <p:ph idx="1" type="body"/>
          </p:nvPr>
        </p:nvSpPr>
        <p:spPr>
          <a:xfrm>
            <a:off x="0" y="1905000"/>
            <a:ext cx="9144000" cy="38877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Opened fire on vehicles on the Interstate 40 highway in Tennessee with a .22 calibre rifle, killing one person and                             injuring another severely.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Said they were “bored,”                             and decided to copy their                        favourite videogame: GTA 3 </a:t>
            </a:r>
            <a:endParaRPr/>
          </a:p>
        </p:txBody>
      </p:sp>
      <p:pic>
        <p:nvPicPr>
          <p:cNvPr descr="buckner1" id="477" name="Google Shape;4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3124200"/>
            <a:ext cx="2362200" cy="3543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grandtheftautoiii-ps2-01" id="478" name="Google Shape;478;p55"/>
          <p:cNvPicPr preferRelativeResize="0"/>
          <p:nvPr/>
        </p:nvPicPr>
        <p:blipFill rotWithShape="1">
          <a:blip r:embed="rId4">
            <a:alphaModFix amt="67842"/>
          </a:blip>
          <a:srcRect b="0" l="0" r="0" t="0"/>
          <a:stretch/>
        </p:blipFill>
        <p:spPr>
          <a:xfrm>
            <a:off x="0" y="0"/>
            <a:ext cx="2209800" cy="153828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Andrew Ihrcke, Luis Oyola, and Nathan Moore, Milwaukee  </a:t>
            </a:r>
            <a:endParaRPr/>
          </a:p>
        </p:txBody>
      </p:sp>
      <p:sp>
        <p:nvSpPr>
          <p:cNvPr id="484" name="Google Shape;484;p56"/>
          <p:cNvSpPr txBox="1"/>
          <p:nvPr>
            <p:ph idx="1" type="body"/>
          </p:nvPr>
        </p:nvSpPr>
        <p:spPr>
          <a:xfrm>
            <a:off x="0" y="1600200"/>
            <a:ext cx="9144000" cy="44196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Admitted to killing Rex Baum, a homeless man.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Continued to beat Baum until he stopped moving and then stabbed him twice to see if he would “make the                                  same sound” as a                                  person who's killed in                             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Grand Theft Auto III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descr="newt1" id="485" name="Google Shape;485;p56"/>
          <p:cNvPicPr preferRelativeResize="0"/>
          <p:nvPr/>
        </p:nvPicPr>
        <p:blipFill rotWithShape="1">
          <a:blip r:embed="rId3">
            <a:alphaModFix/>
          </a:blip>
          <a:srcRect b="5624" l="0" r="5554" t="0"/>
          <a:stretch/>
        </p:blipFill>
        <p:spPr>
          <a:xfrm>
            <a:off x="5257800" y="3962400"/>
            <a:ext cx="3429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Devin Moore, Alabama, USA </a:t>
            </a:r>
            <a:endParaRPr/>
          </a:p>
        </p:txBody>
      </p:sp>
      <p:sp>
        <p:nvSpPr>
          <p:cNvPr id="491" name="Google Shape;491;p57"/>
          <p:cNvSpPr txBox="1"/>
          <p:nvPr>
            <p:ph idx="1" type="body"/>
          </p:nvPr>
        </p:nvSpPr>
        <p:spPr>
          <a:xfrm>
            <a:off x="0" y="1598612"/>
            <a:ext cx="9144000" cy="4878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Arrested for possession of a stolen car and was awaiting booking when he grabbed a police officer's sidearm and shot and killed three officers.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During the trial, Moore’s defense claimed he  was severally influenced by the videogame Grand Theft Auto III, and that he could not distinguish reality from the game.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Moore told Investigators after his                     arrest, "Life is a video game;                       everybody has to die sometime." </a:t>
            </a:r>
            <a:endParaRPr/>
          </a:p>
        </p:txBody>
      </p:sp>
      <p:pic>
        <p:nvPicPr>
          <p:cNvPr descr="3060000000058315" id="492" name="Google Shape;49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4484687"/>
            <a:ext cx="2438400" cy="23733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Manhunt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 and 2 (2003)</a:t>
            </a:r>
            <a:endParaRPr/>
          </a:p>
        </p:txBody>
      </p:sp>
      <p:sp>
        <p:nvSpPr>
          <p:cNvPr id="498" name="Google Shape;498;p58"/>
          <p:cNvSpPr txBox="1"/>
          <p:nvPr>
            <p:ph idx="1" type="body"/>
          </p:nvPr>
        </p:nvSpPr>
        <p:spPr>
          <a:xfrm>
            <a:off x="0" y="1598612"/>
            <a:ext cx="5083175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Released by Rockstar Games in November 2003.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Created a controversy due to the graphic violence the player is encouraged to engage in.</a:t>
            </a:r>
            <a:endParaRPr/>
          </a:p>
        </p:txBody>
      </p:sp>
      <p:pic>
        <p:nvPicPr>
          <p:cNvPr descr="Manhuntbox" id="499" name="Google Shape;49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175" y="1676400"/>
            <a:ext cx="37052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3886200" y="457200"/>
            <a:ext cx="5024437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/>
          </a:p>
        </p:txBody>
      </p:sp>
      <p:sp>
        <p:nvSpPr>
          <p:cNvPr id="505" name="Google Shape;505;p59"/>
          <p:cNvSpPr txBox="1"/>
          <p:nvPr>
            <p:ph idx="1" type="body"/>
          </p:nvPr>
        </p:nvSpPr>
        <p:spPr>
          <a:xfrm>
            <a:off x="0" y="0"/>
            <a:ext cx="3200400" cy="68580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character must kill to please a “hidden” TV audience.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Game is a glorified snuff film.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Received moderate critical praise.</a:t>
            </a:r>
            <a:endParaRPr/>
          </a:p>
        </p:txBody>
      </p:sp>
      <p:pic>
        <p:nvPicPr>
          <p:cNvPr descr="manhunt_12" id="506" name="Google Shape;50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981200"/>
            <a:ext cx="5867400" cy="440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Legal Status</a:t>
            </a:r>
            <a:endParaRPr/>
          </a:p>
        </p:txBody>
      </p:sp>
      <p:sp>
        <p:nvSpPr>
          <p:cNvPr id="512" name="Google Shape;512;p60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Zealand: Possession is an offense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Germany and Australia: Banned.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Manhunt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became the first computer game in Ontario to be classified as a film and was restricted to adults only on February 3, 2004. 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hunt2_431" id="513" name="Google Shape;5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4610100"/>
            <a:ext cx="3114675" cy="2247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14" name="Google Shape;514;p60"/>
          <p:cNvSpPr txBox="1"/>
          <p:nvPr/>
        </p:nvSpPr>
        <p:spPr>
          <a:xfrm>
            <a:off x="990600" y="5257800"/>
            <a:ext cx="3352800" cy="654050"/>
          </a:xfrm>
          <a:prstGeom prst="rect">
            <a:avLst/>
          </a:prstGeom>
          <a:solidFill>
            <a:srgbClr val="000000"/>
          </a:solidFill>
          <a:ln cap="sq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YouTube - Manhunt - Executions (High Quality)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 Violence</a:t>
            </a:r>
            <a:endParaRPr/>
          </a:p>
        </p:txBody>
      </p:sp>
      <p:pic>
        <p:nvPicPr>
          <p:cNvPr descr="carma6" id="520" name="Google Shape;520;p61"/>
          <p:cNvPicPr preferRelativeResize="0"/>
          <p:nvPr>
            <p:ph idx="1" type="body"/>
          </p:nvPr>
        </p:nvPicPr>
        <p:blipFill rotWithShape="1">
          <a:blip r:embed="rId3">
            <a:alphaModFix amt="89018"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61"/>
          <p:cNvSpPr txBox="1"/>
          <p:nvPr/>
        </p:nvSpPr>
        <p:spPr>
          <a:xfrm>
            <a:off x="1828800" y="0"/>
            <a:ext cx="7315200" cy="1590675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Carmageddon: .  After completing the game, the player will have had the chance to kill roughly 33,000 people, including children and elderly women with walkers.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2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Postal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Series (2003-present)</a:t>
            </a:r>
            <a:endParaRPr/>
          </a:p>
        </p:txBody>
      </p:sp>
      <p:sp>
        <p:nvSpPr>
          <p:cNvPr id="527" name="Google Shape;527;p62"/>
          <p:cNvSpPr txBox="1"/>
          <p:nvPr>
            <p:ph idx="1" type="body"/>
          </p:nvPr>
        </p:nvSpPr>
        <p:spPr>
          <a:xfrm>
            <a:off x="0" y="1598612"/>
            <a:ext cx="9144000" cy="5259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“Postal Dude” must complete daily tasks in “Paradise”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He can be as violent or non-violent as he wants (the developers like to                        point this out)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That said, the weapons are                       easily accessible and the                         game is rife with sexism,                           racial stereotypes, and                       violence.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ile:Postal 2 cover.png" id="528" name="Google Shape;52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3352800"/>
            <a:ext cx="2255837" cy="3276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63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stal2pc_001-large" id="535" name="Google Shape;53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0292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al_2_Image" id="536" name="Google Shape;53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0"/>
            <a:ext cx="4572000" cy="34210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stal2e" id="537" name="Google Shape;53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371850"/>
            <a:ext cx="4648200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3"/>
          <p:cNvPicPr preferRelativeResize="0"/>
          <p:nvPr/>
        </p:nvPicPr>
        <p:blipFill rotWithShape="1">
          <a:blip r:embed="rId6">
            <a:alphaModFix/>
          </a:blip>
          <a:srcRect b="35416" l="10156" r="42967" t="19792"/>
          <a:stretch/>
        </p:blipFill>
        <p:spPr>
          <a:xfrm>
            <a:off x="4572000" y="34290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3"/>
          <p:cNvSpPr txBox="1"/>
          <p:nvPr/>
        </p:nvSpPr>
        <p:spPr>
          <a:xfrm>
            <a:off x="0" y="3124200"/>
            <a:ext cx="9144000" cy="10064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New Zealand banned </a:t>
            </a:r>
            <a:r>
              <a:rPr b="1" i="1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Postal 2</a:t>
            </a:r>
            <a:r>
              <a:rPr b="1" i="0" lang="en-US" sz="2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outright because of its high level of violent content, animal violence and a scene that was considered "gross and abhorrent" where the player urinates on dead bodies at a terrorist camp.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25" y="1828800"/>
            <a:ext cx="9064625" cy="50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575" y="0"/>
            <a:ext cx="90868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4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 Life Violence</a:t>
            </a:r>
            <a:endParaRPr/>
          </a:p>
        </p:txBody>
      </p:sp>
      <p:sp>
        <p:nvSpPr>
          <p:cNvPr id="545" name="Google Shape;545;p64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Kimveer Singh Gill of the Dawson College Massacre in Quebec (1 dead, 19 wounded).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 favourite games listed in his online profile were “GTA, COD, Postal, Max Payne, Manhunt, DOOM, Quake, etc” </a:t>
            </a:r>
            <a:endParaRPr/>
          </a:p>
          <a:p>
            <a:pPr indent="-109220" lvl="0" marL="342900" rtl="0" algn="l">
              <a:spcBef>
                <a:spcPts val="64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%25C3%25A2lice+de+mongol" id="546" name="Google Shape;54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419600"/>
            <a:ext cx="3467100" cy="223678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File:Kimveer.jpg" id="547" name="Google Shape;54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0200" y="4267200"/>
            <a:ext cx="3200400" cy="2400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of Duty: MW2 </a:t>
            </a: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(2009)</a:t>
            </a:r>
            <a:br>
              <a:rPr b="1" i="1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“No Russian” Mission </a:t>
            </a:r>
            <a:endParaRPr/>
          </a:p>
        </p:txBody>
      </p:sp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0" y="1598612"/>
            <a:ext cx="9144000" cy="48021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 optional level early in the game entitled "No Russian" has the player assume control of a deep-cover CIA agent, joining a group of Russian nationalist terrorists enacting an airport massacre.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player is warned prior to starting the single player campaign of the mission's "disturbing content", and can choose to skip the mission in advance, at no penalty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6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9220" lvl="0" marL="342900" rtl="0" algn="l"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t/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No%20Russian" id="560" name="Google Shape;56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6"/>
          <p:cNvSpPr txBox="1"/>
          <p:nvPr/>
        </p:nvSpPr>
        <p:spPr>
          <a:xfrm>
            <a:off x="1066800" y="5562600"/>
            <a:ext cx="3200400" cy="6413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Modern Warfare 2 - "No Russian" Airport Mission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7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“No Russian” Reaction</a:t>
            </a:r>
            <a:endParaRPr/>
          </a:p>
        </p:txBody>
      </p:sp>
      <p:sp>
        <p:nvSpPr>
          <p:cNvPr id="567" name="Google Shape;567;p67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This controversial mission was removed from the Russian version of the game.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Japanese and German versions of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 Warfare 2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were modified to give players a "game over" if they kill civilians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UK and US—many strong opinions on both sides, but no bans. The game was held to the same standards as film, television, and books—meaning buyer/viewer beware.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8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Anders Behring Breivik </a:t>
            </a:r>
            <a:endParaRPr/>
          </a:p>
        </p:txBody>
      </p:sp>
      <p:sp>
        <p:nvSpPr>
          <p:cNvPr id="573" name="Google Shape;573;p68"/>
          <p:cNvSpPr txBox="1"/>
          <p:nvPr>
            <p:ph idx="1" type="body"/>
          </p:nvPr>
        </p:nvSpPr>
        <p:spPr>
          <a:xfrm>
            <a:off x="0" y="1598612"/>
            <a:ext cx="9144000" cy="48021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Norwegian responsible for killing 69 people in 2011.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of Duty: Modern Warfare 2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for "training-simulation."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Told a court in April 2012 that he trained for shooting using a                            holographic device                                   while playing </a:t>
            </a: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of                                   Duty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He claimed it                                  helped him target. </a:t>
            </a:r>
            <a:endParaRPr/>
          </a:p>
        </p:txBody>
      </p:sp>
      <p:pic>
        <p:nvPicPr>
          <p:cNvPr descr="breivik" id="574" name="Google Shape;57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1600" y="4191000"/>
            <a:ext cx="3733800" cy="250348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575" name="Google Shape;575;p68"/>
          <p:cNvSpPr txBox="1"/>
          <p:nvPr/>
        </p:nvSpPr>
        <p:spPr>
          <a:xfrm>
            <a:off x="0" y="0"/>
            <a:ext cx="139700" cy="293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500" lIns="38075" spcFirstLastPara="1" rIns="38075" wrap="square" tIns="9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76" name="Google Shape;576;p68"/>
          <p:cNvSpPr txBox="1"/>
          <p:nvPr/>
        </p:nvSpPr>
        <p:spPr>
          <a:xfrm>
            <a:off x="0" y="0"/>
            <a:ext cx="139700" cy="293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9500" lIns="38075" spcFirstLastPara="1" rIns="38075" wrap="square" tIns="95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0" y="273050"/>
            <a:ext cx="5943600" cy="79375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1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Hatred</a:t>
            </a: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(2015)</a:t>
            </a:r>
            <a:endParaRPr/>
          </a:p>
        </p:txBody>
      </p:sp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0" y="1447800"/>
            <a:ext cx="8686800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 nihilistic, mass murder-simulator                              (essentially). Rated Adults Only.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Criticized for crossing the line                                 between meaningful violence and                             sadism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Poorly reviewed. Boring repetitive gameplay.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(measurable) real world result (of course remembering that media’s influence isn’t a 1:1 ratio). </a:t>
            </a:r>
            <a:endParaRPr/>
          </a:p>
          <a:p>
            <a:pPr indent="-10922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None/>
            </a:pPr>
            <a:r>
              <a:t/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922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None/>
            </a:pPr>
            <a:r>
              <a:t/>
            </a:r>
            <a:endParaRPr b="1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9"/>
          <p:cNvSpPr txBox="1"/>
          <p:nvPr/>
        </p:nvSpPr>
        <p:spPr>
          <a:xfrm>
            <a:off x="3200400" y="6278562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Hatred Gameplay Trailer</a:t>
            </a:r>
            <a:endParaRPr/>
          </a:p>
        </p:txBody>
      </p:sp>
      <p:pic>
        <p:nvPicPr>
          <p:cNvPr id="584" name="Google Shape;58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242887"/>
            <a:ext cx="2381250" cy="33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0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 Violence: </a:t>
            </a:r>
            <a:r>
              <a:rPr b="1" i="0" lang="en-US" sz="3600" u="none">
                <a:solidFill>
                  <a:srgbClr val="FF00FF"/>
                </a:solidFill>
                <a:latin typeface="Arial"/>
                <a:ea typeface="Arial"/>
                <a:cs typeface="Arial"/>
                <a:sym typeface="Arial"/>
              </a:rPr>
              <a:t>One Perspective</a:t>
            </a:r>
            <a:endParaRPr/>
          </a:p>
        </p:txBody>
      </p:sp>
      <p:sp>
        <p:nvSpPr>
          <p:cNvPr id="590" name="Google Shape;590;p70"/>
          <p:cNvSpPr txBox="1"/>
          <p:nvPr>
            <p:ph idx="1" type="body"/>
          </p:nvPr>
        </p:nvSpPr>
        <p:spPr>
          <a:xfrm>
            <a:off x="0" y="1676400"/>
            <a:ext cx="9144000" cy="48006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“We are teaching children to associate pleasure with human death and suffering. We are rewarding them, for killing people. And we are teaching them to like it.”</a:t>
            </a:r>
            <a:b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Lt. Col. David Grossman,</a:t>
            </a: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U.S. Army psychologist </a:t>
            </a: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specialized in training </a:t>
            </a: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soldiers to kill without </a:t>
            </a: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hesitation, in an ABC</a:t>
            </a:r>
            <a:b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News interview. </a:t>
            </a:r>
            <a:endParaRPr/>
          </a:p>
        </p:txBody>
      </p:sp>
      <p:pic>
        <p:nvPicPr>
          <p:cNvPr descr="grossman1" id="591" name="Google Shape;591;p70"/>
          <p:cNvPicPr preferRelativeResize="0"/>
          <p:nvPr>
            <p:ph idx="1" type="body"/>
          </p:nvPr>
        </p:nvPicPr>
        <p:blipFill rotWithShape="1">
          <a:blip r:embed="rId3">
            <a:alphaModFix amt="67842"/>
          </a:blip>
          <a:srcRect b="0" l="0" r="0" t="0"/>
          <a:stretch/>
        </p:blipFill>
        <p:spPr>
          <a:xfrm>
            <a:off x="6021387" y="3630612"/>
            <a:ext cx="2838450" cy="284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200" y="3386137"/>
            <a:ext cx="22320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1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Video Game Violence: </a:t>
            </a:r>
            <a:r>
              <a:rPr b="1" i="0" lang="en-US" sz="3600" u="non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Another Perspective</a:t>
            </a:r>
            <a:endParaRPr/>
          </a:p>
        </p:txBody>
      </p:sp>
      <p:sp>
        <p:nvSpPr>
          <p:cNvPr id="598" name="Google Shape;598;p71"/>
          <p:cNvSpPr txBox="1"/>
          <p:nvPr/>
        </p:nvSpPr>
        <p:spPr>
          <a:xfrm>
            <a:off x="304800" y="1371600"/>
            <a:ext cx="4876800" cy="5294312"/>
          </a:xfrm>
          <a:prstGeom prst="rect">
            <a:avLst/>
          </a:prstGeom>
          <a:solidFill>
            <a:srgbClr val="000000"/>
          </a:solidFill>
          <a:ln cap="sq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oto Sans Symbols"/>
              <a:buChar char="▪"/>
            </a:pPr>
            <a:r>
              <a:rPr b="1" i="0" lang="en-US" sz="2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Book released in 2017 and written by two psychologists.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oto Sans Symbols"/>
              <a:buChar char="▪"/>
            </a:pPr>
            <a:r>
              <a:rPr b="1" i="0" lang="en-US" sz="2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Positively reviewed and praised as a more measured and less alarmist approach to the violent media debate.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Noto Sans Symbols"/>
              <a:buChar char="▪"/>
            </a:pPr>
            <a:r>
              <a:rPr b="1" i="0" lang="en-US" sz="26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It’s conclusion: statistical evidence does not link violent crime to playing video games. </a:t>
            </a:r>
            <a:endParaRPr/>
          </a:p>
        </p:txBody>
      </p:sp>
      <p:pic>
        <p:nvPicPr>
          <p:cNvPr id="599" name="Google Shape;59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0200" y="1600200"/>
            <a:ext cx="3260725" cy="4872037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2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Well, it’s official…</a:t>
            </a:r>
            <a:endParaRPr/>
          </a:p>
        </p:txBody>
      </p:sp>
      <p:sp>
        <p:nvSpPr>
          <p:cNvPr id="605" name="Google Shape;605;p72"/>
          <p:cNvSpPr txBox="1"/>
          <p:nvPr>
            <p:ph idx="1" type="body"/>
          </p:nvPr>
        </p:nvSpPr>
        <p:spPr>
          <a:xfrm>
            <a:off x="0" y="1598612"/>
            <a:ext cx="9144000" cy="449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2015 the APA published a large, landmark report linking playing violent video games with aggression (but not criminal activity) in certain susceptible people.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course every random Joe commenting on the internet calls it BS and is all defensive, but you know, there we are: </a:t>
            </a:r>
            <a:endParaRPr/>
          </a:p>
        </p:txBody>
      </p:sp>
      <p:pic>
        <p:nvPicPr>
          <p:cNvPr id="606" name="Google Shape;60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5638800"/>
            <a:ext cx="739140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2"/>
          <p:cNvSpPr txBox="1"/>
          <p:nvPr/>
        </p:nvSpPr>
        <p:spPr>
          <a:xfrm>
            <a:off x="1447800" y="4876800"/>
            <a:ext cx="6096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APA Review and Report--click here and follow link to doc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3"/>
          <p:cNvSpPr txBox="1"/>
          <p:nvPr>
            <p:ph idx="1" type="body"/>
          </p:nvPr>
        </p:nvSpPr>
        <p:spPr>
          <a:xfrm>
            <a:off x="0" y="304800"/>
            <a:ext cx="9144000" cy="3811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“No single risk factor consistently leads a person to act aggressively or violently,” the report states. “</a:t>
            </a:r>
            <a:r>
              <a:rPr b="1" i="0" lang="en-US" sz="32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  <a:t>Rather, it is the accumulation of risk factors that tends to lead to aggressive or violent behavior. The research reviewed here demonstrates that violent video game use is one such risk factor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.”</a:t>
            </a:r>
            <a:endParaRPr/>
          </a:p>
        </p:txBody>
      </p:sp>
      <p:pic>
        <p:nvPicPr>
          <p:cNvPr descr="violentkids" id="613" name="Google Shape;6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4229100"/>
            <a:ext cx="3905250" cy="2628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5" y="0"/>
            <a:ext cx="9067800" cy="7027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4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One Parent’s Response</a:t>
            </a:r>
            <a:endParaRPr/>
          </a:p>
        </p:txBody>
      </p:sp>
      <p:sp>
        <p:nvSpPr>
          <p:cNvPr id="619" name="Google Shape;619;p74"/>
          <p:cNvSpPr txBox="1"/>
          <p:nvPr>
            <p:ph idx="1" type="body"/>
          </p:nvPr>
        </p:nvSpPr>
        <p:spPr>
          <a:xfrm>
            <a:off x="0" y="1295400"/>
            <a:ext cx="6173787" cy="4267200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Art of playing nice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When 13-year-old Evan Spencer wanted to play the ultraviolent video game </a:t>
            </a:r>
            <a:r>
              <a:rPr b="1" i="1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Call of Duty</a:t>
            </a: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his parents gave him the green light, on one condition: He had to follow the Geneva Conventions.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SARAH BOESVELD, The Globe and Mail, March 3, 2009</a:t>
            </a:r>
            <a:endParaRPr/>
          </a:p>
        </p:txBody>
      </p:sp>
      <p:pic>
        <p:nvPicPr>
          <p:cNvPr descr="1068246996-00" id="620" name="Google Shape;62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4600" y="1447800"/>
            <a:ext cx="2390775" cy="3429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21" name="Google Shape;621;p74"/>
          <p:cNvSpPr txBox="1"/>
          <p:nvPr/>
        </p:nvSpPr>
        <p:spPr>
          <a:xfrm>
            <a:off x="381000" y="5715000"/>
            <a:ext cx="3581400" cy="915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Violent video games can encourage learning - The Globe and Mail</a:t>
            </a:r>
            <a:endParaRPr/>
          </a:p>
        </p:txBody>
      </p:sp>
      <p:pic>
        <p:nvPicPr>
          <p:cNvPr id="622" name="Google Shape;622;p74"/>
          <p:cNvPicPr preferRelativeResize="0"/>
          <p:nvPr/>
        </p:nvPicPr>
        <p:blipFill rotWithShape="1">
          <a:blip r:embed="rId5">
            <a:alphaModFix/>
          </a:blip>
          <a:srcRect b="40625" l="17187" r="32812" t="38540"/>
          <a:stretch/>
        </p:blipFill>
        <p:spPr>
          <a:xfrm>
            <a:off x="4267200" y="5334000"/>
            <a:ext cx="48768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5"/>
          <p:cNvSpPr txBox="1"/>
          <p:nvPr>
            <p:ph idx="1" type="body"/>
          </p:nvPr>
        </p:nvSpPr>
        <p:spPr>
          <a:xfrm>
            <a:off x="0" y="1219200"/>
            <a:ext cx="9144000" cy="5257800"/>
          </a:xfrm>
          <a:prstGeom prst="rect">
            <a:avLst/>
          </a:prstGeom>
          <a:solidFill>
            <a:srgbClr val="000000">
              <a:alpha val="8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40"/>
              <a:buFont typeface="Noto Sans Symbols"/>
              <a:buChar char="▪"/>
            </a:pP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Brian Moriarty, 1998 Game Developers Conference: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0" lang="en-US" sz="32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  <a:t>"If you want to include violence in your </a:t>
            </a:r>
            <a:br>
              <a:rPr b="1" i="0" lang="en-US" sz="32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3200" u="none">
                <a:solidFill>
                  <a:srgbClr val="00FFCC"/>
                </a:solidFill>
                <a:latin typeface="Arial"/>
                <a:ea typeface="Arial"/>
                <a:cs typeface="Arial"/>
                <a:sym typeface="Arial"/>
              </a:rPr>
              <a:t>games … put your heart and soul into it, do it with awareness – not because violence is easy, or because it shocks,                          but because you need                     dissonance, and you know                             how and why it strengthens                             your game."</a:t>
            </a:r>
            <a:r>
              <a:rPr b="1" i="0" lang="en-US" sz="36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80009" lvl="0" marL="342900" rtl="0" algn="l">
              <a:spcBef>
                <a:spcPts val="720"/>
              </a:spcBef>
              <a:spcAft>
                <a:spcPts val="0"/>
              </a:spcAft>
              <a:buSzPts val="4140"/>
              <a:buNone/>
            </a:pPr>
            <a:r>
              <a:t/>
            </a:r>
            <a:endParaRPr b="1" i="0" sz="36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[Moriarty_2007_pic.jpg]" id="628" name="Google Shape;62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0800" y="4419600"/>
            <a:ext cx="2286000" cy="2286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629" name="Google Shape;629;p75"/>
          <p:cNvSpPr txBox="1"/>
          <p:nvPr>
            <p:ph type="title"/>
          </p:nvPr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Remarks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912" y="0"/>
            <a:ext cx="85121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0" y="27305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i="0" lang="en-US" sz="44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“Mechanics” of Violence</a:t>
            </a:r>
            <a:endParaRPr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0" y="1598612"/>
            <a:ext cx="9144000" cy="4878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5FFC2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85FFC2"/>
                </a:solidFill>
                <a:latin typeface="Arial"/>
                <a:ea typeface="Arial"/>
                <a:cs typeface="Arial"/>
                <a:sym typeface="Arial"/>
              </a:rPr>
              <a:t>Conflict is essential to narrative--you can’t have a plot without it.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000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Nothing creates more tension and player investment than ‘kill or be killed’ situations.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CCCC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Life or death is a universal theme that everyone can relate to.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322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However, violence in games works in two ways: the </a:t>
            </a:r>
            <a:r>
              <a:rPr b="1" i="1" lang="en-US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suggestion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of violence and the </a:t>
            </a:r>
            <a:r>
              <a:rPr b="1" i="1" lang="en-US" sz="2800" u="none" cap="none" strike="noStrike">
                <a:solidFill>
                  <a:srgbClr val="FFFFCC"/>
                </a:solidFill>
                <a:latin typeface="Arial"/>
                <a:ea typeface="Arial"/>
                <a:cs typeface="Arial"/>
                <a:sym typeface="Arial"/>
              </a:rPr>
              <a:t>graphic depiction</a:t>
            </a:r>
            <a:r>
              <a:rPr b="1" i="1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of it. Designers have full control over which method they wish to use.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solidFill>
            <a:srgbClr val="000000">
              <a:alpha val="94509"/>
            </a:srgbClr>
          </a:solidFill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Specific Gaming Controversies</a:t>
            </a:r>
            <a:endParaRPr/>
          </a:p>
        </p:txBody>
      </p:sp>
      <p:sp>
        <p:nvSpPr>
          <p:cNvPr id="215" name="Google Shape;215;p23"/>
          <p:cNvSpPr txBox="1"/>
          <p:nvPr>
            <p:ph idx="1" type="body"/>
          </p:nvPr>
        </p:nvSpPr>
        <p:spPr>
          <a:xfrm>
            <a:off x="0" y="1598612"/>
            <a:ext cx="9144000" cy="4802187"/>
          </a:xfrm>
          <a:prstGeom prst="rect">
            <a:avLst/>
          </a:prstGeom>
          <a:solidFill>
            <a:srgbClr val="000000">
              <a:alpha val="88627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Death Race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(1976)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Doom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(1991)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Person Shooter Genre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(1991-present)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Mortal Kombat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(1994)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Grand Theft Auto 3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(2001)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Manhunt 1 and 2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(2003)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COD:MW 2—No Russian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(2009)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680"/>
              <a:buFont typeface="Noto Sans Symbols"/>
              <a:buChar char="▪"/>
            </a:pPr>
            <a:r>
              <a:rPr b="1" i="1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Hatred </a:t>
            </a:r>
            <a:r>
              <a:rPr b="1" i="0" lang="en-US" sz="3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(2015)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ding Grid">
  <a:themeElements>
    <a:clrScheme name="Fading Grid 4">
      <a:dk1>
        <a:srgbClr val="6B6B99"/>
      </a:dk1>
      <a:lt1>
        <a:srgbClr val="EAEAEA"/>
      </a:lt1>
      <a:dk2>
        <a:srgbClr val="666699"/>
      </a:dk2>
      <a:lt2>
        <a:srgbClr val="CCECFF"/>
      </a:lt2>
      <a:accent1>
        <a:srgbClr val="00CC66"/>
      </a:accent1>
      <a:accent2>
        <a:srgbClr val="54547A"/>
      </a:accent2>
      <a:accent3>
        <a:srgbClr val="B8B8CA"/>
      </a:accent3>
      <a:accent4>
        <a:srgbClr val="C8C8C8"/>
      </a:accent4>
      <a:accent5>
        <a:srgbClr val="AAE2B8"/>
      </a:accent5>
      <a:accent6>
        <a:srgbClr val="4B4B6E"/>
      </a:accent6>
      <a:hlink>
        <a:srgbClr val="65B2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Fading Grid">
  <a:themeElements>
    <a:clrScheme name="Fading Grid 4">
      <a:dk1>
        <a:srgbClr val="6B6B99"/>
      </a:dk1>
      <a:lt1>
        <a:srgbClr val="EAEAEA"/>
      </a:lt1>
      <a:dk2>
        <a:srgbClr val="666699"/>
      </a:dk2>
      <a:lt2>
        <a:srgbClr val="CCECFF"/>
      </a:lt2>
      <a:accent1>
        <a:srgbClr val="00CC66"/>
      </a:accent1>
      <a:accent2>
        <a:srgbClr val="54547A"/>
      </a:accent2>
      <a:accent3>
        <a:srgbClr val="B8B8CA"/>
      </a:accent3>
      <a:accent4>
        <a:srgbClr val="C8C8C8"/>
      </a:accent4>
      <a:accent5>
        <a:srgbClr val="AAE2B8"/>
      </a:accent5>
      <a:accent6>
        <a:srgbClr val="4B4B6E"/>
      </a:accent6>
      <a:hlink>
        <a:srgbClr val="65B2FF"/>
      </a:hlink>
      <a:folHlink>
        <a:srgbClr val="99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